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6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9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esProps" Target="presProps.xml"/><Relationship Id="rId4" Type="http://schemas.openxmlformats.org/officeDocument/2006/relationships/slide" Target="slides/slide3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3" Type="http://schemas.openxmlformats.org/officeDocument/2006/relationships/image" Target="../media/image44.emf"/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222CC-E211-446D-A8C2-48239580F023}" type="datetimeFigureOut">
              <a:rPr lang="en-GB" smtClean="0"/>
              <a:t>4/12/11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6F2B7-3A4D-4A5C-ABF6-FCDC6FA81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19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6F2B7-3A4D-4A5C-ABF6-FCDC6FA81255}" type="slidenum">
              <a:rPr lang="en-GB" smtClean="0"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Fro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30"/>
            <a:ext cx="9152759" cy="69069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43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9750" y="1557338"/>
            <a:ext cx="8064500" cy="4608512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1340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32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6" y="1"/>
            <a:ext cx="5868144" cy="11967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032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A PP-Insid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E7413-3E96-4E81-870A-CFC634801CE8}" type="datetimeFigureOut">
              <a:rPr lang="en-GB" smtClean="0"/>
              <a:pPr/>
              <a:t>4/12/11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17B2C-AE22-498D-ADE4-EF8D119C6A0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94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1" r:id="rId3"/>
    <p:sldLayoutId id="2147483669" r:id="rId4"/>
    <p:sldLayoutId id="2147483670" r:id="rId5"/>
    <p:sldLayoutId id="2147483665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5" Type="http://schemas.openxmlformats.org/officeDocument/2006/relationships/image" Target="../media/image42.emf"/><Relationship Id="rId7" Type="http://schemas.openxmlformats.org/officeDocument/2006/relationships/image" Target="../media/image4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44.emf"/><Relationship Id="rId3" Type="http://schemas.openxmlformats.org/officeDocument/2006/relationships/notesSlide" Target="../notesSlides/notesSlide10.xml"/><Relationship Id="rId6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7.emf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5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6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Relationship Id="rId5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5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5" Type="http://schemas.openxmlformats.org/officeDocument/2006/relationships/image" Target="../media/image36.jpeg"/><Relationship Id="rId31" Type="http://schemas.openxmlformats.org/officeDocument/2006/relationships/image" Target="../media/image32.png"/><Relationship Id="rId34" Type="http://schemas.openxmlformats.org/officeDocument/2006/relationships/image" Target="../media/image35.jpeg"/><Relationship Id="rId7" Type="http://schemas.openxmlformats.org/officeDocument/2006/relationships/image" Target="../media/image8.jpeg"/><Relationship Id="rId3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5.jpeg"/><Relationship Id="rId25" Type="http://schemas.openxmlformats.org/officeDocument/2006/relationships/image" Target="../media/image26.png"/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0" Type="http://schemas.openxmlformats.org/officeDocument/2006/relationships/image" Target="../media/image11.jpeg"/><Relationship Id="rId32" Type="http://schemas.openxmlformats.org/officeDocument/2006/relationships/image" Target="../media/image33.pn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9" Type="http://schemas.openxmlformats.org/officeDocument/2006/relationships/image" Target="../media/image10.jpeg"/><Relationship Id="rId18" Type="http://schemas.openxmlformats.org/officeDocument/2006/relationships/image" Target="../media/image19.jpeg"/><Relationship Id="rId3" Type="http://schemas.openxmlformats.org/officeDocument/2006/relationships/image" Target="../media/image4.jpeg"/><Relationship Id="rId27" Type="http://schemas.openxmlformats.org/officeDocument/2006/relationships/image" Target="../media/image28.png"/><Relationship Id="rId14" Type="http://schemas.openxmlformats.org/officeDocument/2006/relationships/image" Target="../media/image15.jpeg"/><Relationship Id="rId23" Type="http://schemas.openxmlformats.org/officeDocument/2006/relationships/image" Target="../media/image24.png"/><Relationship Id="rId4" Type="http://schemas.openxmlformats.org/officeDocument/2006/relationships/image" Target="../media/image5.jpeg"/><Relationship Id="rId28" Type="http://schemas.openxmlformats.org/officeDocument/2006/relationships/image" Target="../media/image29.png"/><Relationship Id="rId26" Type="http://schemas.openxmlformats.org/officeDocument/2006/relationships/image" Target="../media/image27.png"/><Relationship Id="rId30" Type="http://schemas.openxmlformats.org/officeDocument/2006/relationships/image" Target="../media/image31.png"/><Relationship Id="rId11" Type="http://schemas.openxmlformats.org/officeDocument/2006/relationships/image" Target="../media/image12.jpeg"/><Relationship Id="rId29" Type="http://schemas.openxmlformats.org/officeDocument/2006/relationships/image" Target="../media/image30.png"/><Relationship Id="rId6" Type="http://schemas.openxmlformats.org/officeDocument/2006/relationships/image" Target="../media/image7.jpeg"/><Relationship Id="rId16" Type="http://schemas.openxmlformats.org/officeDocument/2006/relationships/image" Target="../media/image17.jpeg"/><Relationship Id="rId33" Type="http://schemas.openxmlformats.org/officeDocument/2006/relationships/image" Target="../media/image34.pn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9" Type="http://schemas.openxmlformats.org/officeDocument/2006/relationships/image" Target="../media/image20.jpeg"/><Relationship Id="rId20" Type="http://schemas.openxmlformats.org/officeDocument/2006/relationships/image" Target="../media/image21.jpeg"/><Relationship Id="rId22" Type="http://schemas.openxmlformats.org/officeDocument/2006/relationships/image" Target="../media/image23.jpeg"/><Relationship Id="rId21" Type="http://schemas.openxmlformats.org/officeDocument/2006/relationships/image" Target="../media/image22.jpeg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0" y="3717032"/>
            <a:ext cx="5292080" cy="2160240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UniBoard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smtClean="0"/>
              <a:t>a </a:t>
            </a:r>
            <a:r>
              <a:rPr lang="en-GB" sz="2000" dirty="0" err="1" smtClean="0"/>
              <a:t>RadioNet</a:t>
            </a:r>
            <a:r>
              <a:rPr lang="en-GB" sz="2000" dirty="0" smtClean="0"/>
              <a:t> FP7 Joint Research Activity</a:t>
            </a:r>
            <a:br>
              <a:rPr lang="en-GB" sz="2000" dirty="0" smtClean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Arpad Szomoru, JIVE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 configurations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1520" y="1628800"/>
            <a:ext cx="4392488" cy="4464050"/>
          </a:xfrm>
        </p:spPr>
        <p:txBody>
          <a:bodyPr>
            <a:normAutofit lnSpcReduction="10000"/>
          </a:bodyPr>
          <a:lstStyle/>
          <a:p>
            <a:pPr marL="325438">
              <a:spcBef>
                <a:spcPct val="0"/>
              </a:spcBef>
              <a:buSzPct val="60000"/>
              <a:defRPr/>
            </a:pPr>
            <a:r>
              <a:rPr lang="en-US" sz="1800" b="1" dirty="0"/>
              <a:t>Combination of </a:t>
            </a:r>
            <a:r>
              <a:rPr lang="en-US" sz="1800" b="1" dirty="0" err="1"/>
              <a:t>UniBoards</a:t>
            </a:r>
            <a:r>
              <a:rPr lang="en-US" sz="1800" b="1" dirty="0"/>
              <a:t> into larger systems via backplane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1800" dirty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1800" dirty="0"/>
          </a:p>
          <a:p>
            <a:pPr marL="325438">
              <a:spcBef>
                <a:spcPct val="0"/>
              </a:spcBef>
              <a:buSzPct val="60000"/>
              <a:defRPr/>
            </a:pPr>
            <a:r>
              <a:rPr lang="en-US" sz="1800" dirty="0"/>
              <a:t>Will be developed through NWO-funded </a:t>
            </a:r>
            <a:r>
              <a:rPr lang="en-US" sz="1800" dirty="0" err="1"/>
              <a:t>ExBox</a:t>
            </a:r>
            <a:r>
              <a:rPr lang="en-US" sz="1800" dirty="0"/>
              <a:t> project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1800" dirty="0"/>
          </a:p>
          <a:p>
            <a:pPr marL="325438">
              <a:spcBef>
                <a:spcPct val="0"/>
              </a:spcBef>
              <a:buSzPct val="60000"/>
              <a:defRPr/>
            </a:pPr>
            <a:r>
              <a:rPr lang="en-US" sz="1800" dirty="0"/>
              <a:t>Application in APERTIF (ASTRON)</a:t>
            </a:r>
          </a:p>
          <a:p>
            <a:pPr marL="706438" lvl="1" indent="-190500">
              <a:spcBef>
                <a:spcPct val="0"/>
              </a:spcBef>
              <a:buSzPct val="60000"/>
              <a:defRPr/>
            </a:pPr>
            <a:r>
              <a:rPr lang="en-US" sz="1800" dirty="0" err="1"/>
              <a:t>Correlator</a:t>
            </a:r>
            <a:r>
              <a:rPr lang="en-US" sz="1800" dirty="0"/>
              <a:t> for 12 dual pol dishes, 300 MHz bandwidth, 37 beams</a:t>
            </a:r>
          </a:p>
          <a:p>
            <a:pPr marL="706438" lvl="1" indent="-190500">
              <a:spcBef>
                <a:spcPct val="0"/>
              </a:spcBef>
              <a:buSzPct val="60000"/>
              <a:defRPr/>
            </a:pPr>
            <a:endParaRPr lang="en-US" sz="1800" dirty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1800" dirty="0"/>
          </a:p>
          <a:p>
            <a:pPr marL="325438">
              <a:spcBef>
                <a:spcPct val="0"/>
              </a:spcBef>
              <a:buSzPct val="60000"/>
              <a:defRPr/>
            </a:pPr>
            <a:r>
              <a:rPr lang="en-US" sz="1800" dirty="0"/>
              <a:t>Application in AARTFAAC (University of Amsterdam-ASTRON collaboration)</a:t>
            </a:r>
          </a:p>
          <a:p>
            <a:pPr marL="706438" lvl="1" indent="-190500">
              <a:spcBef>
                <a:spcPct val="0"/>
              </a:spcBef>
              <a:buSzPct val="60000"/>
              <a:defRPr/>
            </a:pPr>
            <a:r>
              <a:rPr lang="en-US" sz="1800" dirty="0" err="1"/>
              <a:t>Correlator</a:t>
            </a:r>
            <a:r>
              <a:rPr lang="en-US" sz="1800" dirty="0"/>
              <a:t> for 576 signal paths, ~ 17.5 MHz bandwidth</a:t>
            </a:r>
          </a:p>
          <a:p>
            <a:endParaRPr lang="en-GB" dirty="0"/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857066"/>
              </p:ext>
            </p:extLst>
          </p:nvPr>
        </p:nvGraphicFramePr>
        <p:xfrm>
          <a:off x="6660232" y="1556792"/>
          <a:ext cx="2333474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Visio" r:id="rId4" imgW="4356100" imgH="2552700" progId="Visio.Drawing.11">
                  <p:embed/>
                </p:oleObj>
              </mc:Choice>
              <mc:Fallback>
                <p:oleObj name="Visio" r:id="rId4" imgW="4356100" imgH="2552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1556792"/>
                        <a:ext cx="2333474" cy="136815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366553"/>
              </p:ext>
            </p:extLst>
          </p:nvPr>
        </p:nvGraphicFramePr>
        <p:xfrm>
          <a:off x="5940152" y="3013414"/>
          <a:ext cx="2166911" cy="1567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Visio" r:id="rId6" imgW="4343400" imgH="3136900" progId="Visio.Drawing.11">
                  <p:embed/>
                </p:oleObj>
              </mc:Choice>
              <mc:Fallback>
                <p:oleObj name="Visio" r:id="rId6" imgW="4343400" imgH="313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3013414"/>
                        <a:ext cx="2166911" cy="156771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606044"/>
              </p:ext>
            </p:extLst>
          </p:nvPr>
        </p:nvGraphicFramePr>
        <p:xfrm>
          <a:off x="5076056" y="4653136"/>
          <a:ext cx="2212192" cy="1599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Visio" r:id="rId8" imgW="5359400" imgH="3860800" progId="Visio.Drawing.11">
                  <p:embed/>
                </p:oleObj>
              </mc:Choice>
              <mc:Fallback>
                <p:oleObj name="Visio" r:id="rId8" imgW="5359400" imgH="38608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4653136"/>
                        <a:ext cx="2212192" cy="159970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SKA mid-frequency </a:t>
            </a:r>
            <a:r>
              <a:rPr lang="en-GB" dirty="0" err="1" smtClean="0"/>
              <a:t>correlator</a:t>
            </a:r>
            <a:r>
              <a:rPr lang="en-GB" dirty="0" smtClean="0"/>
              <a:t> (1)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3744218" cy="4464050"/>
          </a:xfrm>
        </p:spPr>
        <p:txBody>
          <a:bodyPr>
            <a:normAutofit fontScale="70000" lnSpcReduction="20000"/>
          </a:bodyPr>
          <a:lstStyle/>
          <a:p>
            <a:pPr marL="39688" indent="0">
              <a:spcBef>
                <a:spcPct val="0"/>
              </a:spcBef>
              <a:buSzPct val="60000"/>
              <a:buNone/>
              <a:defRPr/>
            </a:pPr>
            <a:r>
              <a:rPr lang="en-US" b="1" dirty="0"/>
              <a:t>Mid-frequency:</a:t>
            </a:r>
          </a:p>
          <a:p>
            <a:pPr marL="39688" indent="0">
              <a:spcBef>
                <a:spcPct val="0"/>
              </a:spcBef>
              <a:buSzPct val="60000"/>
              <a:buNone/>
              <a:defRPr/>
            </a:pPr>
            <a:endParaRPr lang="en-US" b="1" dirty="0"/>
          </a:p>
          <a:p>
            <a:pPr lvl="0"/>
            <a:r>
              <a:rPr lang="en-US" dirty="0"/>
              <a:t>256  telescopes</a:t>
            </a:r>
          </a:p>
          <a:p>
            <a:pPr lvl="0"/>
            <a:r>
              <a:rPr lang="en-US" dirty="0"/>
              <a:t>single pixel feeds</a:t>
            </a:r>
          </a:p>
          <a:p>
            <a:pPr lvl="0"/>
            <a:r>
              <a:rPr lang="en-US" dirty="0"/>
              <a:t>1024 MHz instantaneous bandwidth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2 pols</a:t>
            </a:r>
          </a:p>
          <a:p>
            <a:pPr lvl="0"/>
            <a:r>
              <a:rPr lang="en-US" dirty="0"/>
              <a:t>8 bits representation</a:t>
            </a:r>
          </a:p>
          <a:p>
            <a:pPr lvl="0"/>
            <a:r>
              <a:rPr lang="en-US" dirty="0"/>
              <a:t>7.5 kHz maximum resolution</a:t>
            </a:r>
          </a:p>
          <a:p>
            <a:pPr lvl="0"/>
            <a:r>
              <a:rPr lang="en-US" dirty="0"/>
              <a:t>0.1 s minimum dump time</a:t>
            </a:r>
          </a:p>
          <a:p>
            <a:endParaRPr lang="en-GB" dirty="0"/>
          </a:p>
        </p:txBody>
      </p:sp>
      <p:pic>
        <p:nvPicPr>
          <p:cNvPr id="4" name="Picture 5" descr="Uniboard-S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40" y="2132856"/>
            <a:ext cx="4320174" cy="398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SKA mid-frequency </a:t>
            </a:r>
            <a:r>
              <a:rPr lang="en-GB" dirty="0" err="1"/>
              <a:t>correlator</a:t>
            </a:r>
            <a:r>
              <a:rPr lang="en-GB" dirty="0"/>
              <a:t> </a:t>
            </a:r>
            <a:r>
              <a:rPr lang="en-GB" dirty="0" smtClean="0"/>
              <a:t>(2)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3888234" cy="720105"/>
          </a:xfrm>
        </p:spPr>
        <p:txBody>
          <a:bodyPr>
            <a:normAutofit fontScale="92500"/>
          </a:bodyPr>
          <a:lstStyle/>
          <a:p>
            <a:r>
              <a:rPr lang="en-US" sz="1900" dirty="0"/>
              <a:t>Make use of excellent switching capability of </a:t>
            </a:r>
            <a:r>
              <a:rPr lang="en-US" sz="1900" dirty="0" err="1"/>
              <a:t>UniBoard</a:t>
            </a:r>
            <a:endParaRPr lang="en-US" sz="1900" dirty="0"/>
          </a:p>
          <a:p>
            <a:endParaRPr lang="en-GB" dirty="0"/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001855"/>
              </p:ext>
            </p:extLst>
          </p:nvPr>
        </p:nvGraphicFramePr>
        <p:xfrm>
          <a:off x="4807788" y="1412777"/>
          <a:ext cx="4125882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Document" r:id="rId4" imgW="4724400" imgH="3543300" progId="Word.Document.8">
                  <p:embed/>
                </p:oleObj>
              </mc:Choice>
              <mc:Fallback>
                <p:oleObj name="Document" r:id="rId4" imgW="4724400" imgH="3543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7788" y="1412777"/>
                        <a:ext cx="4125882" cy="3096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4042638" cy="330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SKA mid-frequency </a:t>
            </a:r>
            <a:r>
              <a:rPr lang="en-GB" dirty="0" err="1" smtClean="0"/>
              <a:t>correlator</a:t>
            </a:r>
            <a:r>
              <a:rPr lang="en-GB" dirty="0" smtClean="0"/>
              <a:t> (3)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3528" y="4293096"/>
            <a:ext cx="2304256" cy="2231776"/>
          </a:xfrm>
        </p:spPr>
        <p:txBody>
          <a:bodyPr>
            <a:normAutofit/>
          </a:bodyPr>
          <a:lstStyle/>
          <a:p>
            <a:pPr marL="325438">
              <a:spcBef>
                <a:spcPct val="0"/>
              </a:spcBef>
              <a:buSzPct val="60000"/>
              <a:defRPr/>
            </a:pPr>
            <a:r>
              <a:rPr lang="en-US" sz="2200" dirty="0"/>
              <a:t>384 boards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r>
              <a:rPr lang="en-US" sz="2200" dirty="0"/>
              <a:t>~170 kW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r>
              <a:rPr lang="en-US" sz="2200" dirty="0"/>
              <a:t>~3.8 </a:t>
            </a:r>
            <a:r>
              <a:rPr lang="en-US" sz="2200" dirty="0" err="1"/>
              <a:t>Meuro</a:t>
            </a:r>
            <a:endParaRPr lang="en-US" sz="2200" dirty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sz="2200" dirty="0"/>
          </a:p>
          <a:p>
            <a:pPr marL="325438">
              <a:spcBef>
                <a:spcPct val="0"/>
              </a:spcBef>
              <a:buSzPct val="60000"/>
              <a:defRPr/>
            </a:pPr>
            <a:r>
              <a:rPr lang="en-US" sz="2200" dirty="0" smtClean="0"/>
              <a:t>Feasible…</a:t>
            </a:r>
            <a:endParaRPr lang="en-US" sz="2200" dirty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5415012" cy="305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690" y="3501008"/>
            <a:ext cx="5622438" cy="328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SKA low-frequency beam former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4608314" cy="4464050"/>
          </a:xfrm>
        </p:spPr>
        <p:txBody>
          <a:bodyPr>
            <a:normAutofit fontScale="62500" lnSpcReduction="20000"/>
          </a:bodyPr>
          <a:lstStyle/>
          <a:p>
            <a:pPr marL="39688" indent="0">
              <a:spcBef>
                <a:spcPct val="0"/>
              </a:spcBef>
              <a:buSzPct val="60000"/>
              <a:buNone/>
              <a:defRPr/>
            </a:pPr>
            <a:r>
              <a:rPr lang="en-US" b="1" dirty="0"/>
              <a:t>Low-frequency: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/>
          </a:p>
          <a:p>
            <a:pPr lvl="0"/>
            <a:r>
              <a:rPr lang="en-US" dirty="0"/>
              <a:t>Number of stations: 50</a:t>
            </a:r>
          </a:p>
          <a:p>
            <a:pPr lvl="0"/>
            <a:r>
              <a:rPr lang="en-US" dirty="0"/>
              <a:t>Number of </a:t>
            </a:r>
            <a:r>
              <a:rPr lang="en-US" dirty="0" err="1"/>
              <a:t>polarisations</a:t>
            </a:r>
            <a:r>
              <a:rPr lang="en-US" dirty="0"/>
              <a:t>: 2</a:t>
            </a:r>
          </a:p>
          <a:p>
            <a:pPr lvl="0"/>
            <a:r>
              <a:rPr lang="en-US" dirty="0"/>
              <a:t>Number of antennas / station: 11200</a:t>
            </a:r>
          </a:p>
          <a:p>
            <a:pPr lvl="0"/>
            <a:r>
              <a:rPr lang="en-US" dirty="0"/>
              <a:t>Input bandwidth: 500 MHz</a:t>
            </a:r>
          </a:p>
          <a:p>
            <a:pPr lvl="0"/>
            <a:r>
              <a:rPr lang="en-US" dirty="0"/>
              <a:t>Output bandwidth: 380 MHz</a:t>
            </a:r>
          </a:p>
          <a:p>
            <a:pPr lvl="0"/>
            <a:r>
              <a:rPr lang="en-US" dirty="0"/>
              <a:t>Number of beams</a:t>
            </a:r>
            <a:r>
              <a:rPr lang="en-US" dirty="0" smtClean="0"/>
              <a:t>: 160</a:t>
            </a:r>
            <a:endParaRPr lang="en-US" dirty="0"/>
          </a:p>
          <a:p>
            <a:pPr lvl="0"/>
            <a:r>
              <a:rPr lang="en-US" dirty="0"/>
              <a:t>Number of input bits from the station ADC: 8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Number of output bits to the </a:t>
            </a:r>
            <a:r>
              <a:rPr lang="en-US" dirty="0" err="1"/>
              <a:t>correlator</a:t>
            </a:r>
            <a:r>
              <a:rPr lang="en-US" dirty="0"/>
              <a:t>: 4 x 2</a:t>
            </a:r>
          </a:p>
          <a:p>
            <a:pPr lvl="0"/>
            <a:r>
              <a:rPr lang="en-US" dirty="0" err="1"/>
              <a:t>Subband</a:t>
            </a:r>
            <a:r>
              <a:rPr lang="en-US" dirty="0"/>
              <a:t> width: 125 kHz</a:t>
            </a:r>
          </a:p>
          <a:p>
            <a:pPr lvl="0"/>
            <a:r>
              <a:rPr lang="en-US" dirty="0"/>
              <a:t>Channel width: 1 kHz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/>
          </a:p>
          <a:p>
            <a:endParaRPr lang="en-GB" dirty="0"/>
          </a:p>
        </p:txBody>
      </p:sp>
      <p:graphicFrame>
        <p:nvGraphicFramePr>
          <p:cNvPr id="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008276"/>
              </p:ext>
            </p:extLst>
          </p:nvPr>
        </p:nvGraphicFramePr>
        <p:xfrm>
          <a:off x="4716016" y="1916832"/>
          <a:ext cx="3961624" cy="415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Document" r:id="rId4" imgW="3822700" imgH="4000500" progId="Word.Document.8">
                  <p:embed/>
                </p:oleObj>
              </mc:Choice>
              <mc:Fallback>
                <p:oleObj name="Document" r:id="rId4" imgW="3822700" imgH="40005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916832"/>
                        <a:ext cx="3961624" cy="415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SKA low-frequency </a:t>
            </a:r>
            <a:r>
              <a:rPr lang="en-GB" dirty="0" err="1" smtClean="0"/>
              <a:t>correlator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4032250" cy="4464050"/>
          </a:xfrm>
        </p:spPr>
        <p:txBody>
          <a:bodyPr>
            <a:normAutofit fontScale="62500" lnSpcReduction="20000"/>
          </a:bodyPr>
          <a:lstStyle/>
          <a:p>
            <a:pPr marL="325438">
              <a:spcBef>
                <a:spcPct val="0"/>
              </a:spcBef>
              <a:buSzPct val="60000"/>
              <a:defRPr/>
            </a:pPr>
            <a:r>
              <a:rPr lang="en-US" dirty="0"/>
              <a:t>50 stations, </a:t>
            </a:r>
            <a:r>
              <a:rPr lang="en-US" dirty="0" smtClean="0"/>
              <a:t>160 </a:t>
            </a:r>
            <a:r>
              <a:rPr lang="en-US" dirty="0"/>
              <a:t>beams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/>
          </a:p>
          <a:p>
            <a:pPr marL="325438">
              <a:spcBef>
                <a:spcPct val="0"/>
              </a:spcBef>
              <a:buSzPct val="60000"/>
              <a:defRPr/>
            </a:pPr>
            <a:r>
              <a:rPr lang="en-US" dirty="0"/>
              <a:t>(correlation + beam forming)</a:t>
            </a:r>
          </a:p>
          <a:p>
            <a:pPr marL="39688" indent="0">
              <a:spcBef>
                <a:spcPct val="0"/>
              </a:spcBef>
              <a:buSzPct val="60000"/>
              <a:buNone/>
              <a:defRPr/>
            </a:pPr>
            <a:endParaRPr lang="en-US" dirty="0"/>
          </a:p>
          <a:p>
            <a:pPr marL="325438">
              <a:spcBef>
                <a:spcPct val="0"/>
              </a:spcBef>
              <a:buSzPct val="60000"/>
              <a:defRPr/>
            </a:pPr>
            <a:r>
              <a:rPr lang="en-US" dirty="0" smtClean="0"/>
              <a:t>9414 </a:t>
            </a:r>
            <a:r>
              <a:rPr lang="en-US" dirty="0"/>
              <a:t>boards 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/>
          </a:p>
          <a:p>
            <a:pPr marL="325438">
              <a:spcBef>
                <a:spcPct val="0"/>
              </a:spcBef>
              <a:buSzPct val="60000"/>
              <a:defRPr/>
            </a:pPr>
            <a:r>
              <a:rPr lang="en-US" dirty="0" smtClean="0"/>
              <a:t>90 </a:t>
            </a:r>
            <a:r>
              <a:rPr lang="en-US" dirty="0" err="1"/>
              <a:t>Meuro</a:t>
            </a:r>
            <a:r>
              <a:rPr lang="en-US" dirty="0"/>
              <a:t> </a:t>
            </a:r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/>
          </a:p>
          <a:p>
            <a:pPr marL="325438">
              <a:spcBef>
                <a:spcPct val="0"/>
              </a:spcBef>
              <a:buSzPct val="60000"/>
              <a:defRPr/>
            </a:pPr>
            <a:r>
              <a:rPr lang="en-US" dirty="0" smtClean="0"/>
              <a:t>3.3 </a:t>
            </a:r>
            <a:r>
              <a:rPr lang="en-US" dirty="0" err="1"/>
              <a:t>Mwatt</a:t>
            </a:r>
            <a:endParaRPr lang="en-US" dirty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/>
          </a:p>
          <a:p>
            <a:pPr marL="325438">
              <a:spcBef>
                <a:spcPct val="0"/>
              </a:spcBef>
              <a:buSzPct val="60000"/>
              <a:defRPr/>
            </a:pPr>
            <a:endParaRPr lang="en-US" dirty="0"/>
          </a:p>
          <a:p>
            <a:pPr marL="325438">
              <a:lnSpc>
                <a:spcPct val="110000"/>
              </a:lnSpc>
              <a:spcBef>
                <a:spcPct val="0"/>
              </a:spcBef>
              <a:buSzPct val="60000"/>
              <a:defRPr/>
            </a:pPr>
            <a:r>
              <a:rPr lang="en-US" dirty="0"/>
              <a:t>But, </a:t>
            </a:r>
            <a:r>
              <a:rPr lang="en-US" i="1" dirty="0"/>
              <a:t>currently</a:t>
            </a:r>
            <a:r>
              <a:rPr lang="en-US" dirty="0"/>
              <a:t> available hardware</a:t>
            </a:r>
          </a:p>
          <a:p>
            <a:pPr marL="325438">
              <a:lnSpc>
                <a:spcPct val="110000"/>
              </a:lnSpc>
              <a:spcBef>
                <a:spcPct val="0"/>
              </a:spcBef>
              <a:buSzPct val="60000"/>
              <a:defRPr/>
            </a:pPr>
            <a:r>
              <a:rPr lang="en-US" dirty="0"/>
              <a:t>~2 generations of FPGA until 2015</a:t>
            </a:r>
          </a:p>
          <a:p>
            <a:endParaRPr lang="en-GB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793971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Next: UniBoard</a:t>
            </a:r>
            <a:r>
              <a:rPr lang="en-GB" i="1" baseline="30000" dirty="0" smtClean="0"/>
              <a:t>2</a:t>
            </a:r>
            <a:endParaRPr lang="en-GB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50" y="1628774"/>
            <a:ext cx="8064500" cy="4536529"/>
          </a:xfrm>
        </p:spPr>
        <p:txBody>
          <a:bodyPr>
            <a:normAutofit fontScale="47500" lnSpcReduction="20000"/>
          </a:bodyPr>
          <a:lstStyle/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dirty="0"/>
              <a:t>Possible Joint Research Activity in RadioNet3, follow-up of current project, start date 2012 (if approved by EC) (looking good)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dirty="0"/>
              <a:t>Received strong support from </a:t>
            </a:r>
            <a:r>
              <a:rPr lang="en-US" dirty="0" err="1"/>
              <a:t>RadioNet</a:t>
            </a:r>
            <a:r>
              <a:rPr lang="en-US" dirty="0"/>
              <a:t> community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dirty="0"/>
              <a:t>Same basic idea, development of generic hardware complemented by a number of applications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dirty="0"/>
              <a:t>Consolidate and build on expertise obtained through </a:t>
            </a:r>
            <a:r>
              <a:rPr lang="en-US" dirty="0" err="1"/>
              <a:t>UniBoard</a:t>
            </a:r>
            <a:r>
              <a:rPr lang="en-US" dirty="0"/>
              <a:t> project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b="1" dirty="0"/>
              <a:t>Strong emphasis on power efficiency (green computing)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dirty="0"/>
              <a:t>Production-ready in 2015/2016</a:t>
            </a:r>
            <a:endParaRPr lang="en-US" b="1" dirty="0"/>
          </a:p>
          <a:p>
            <a:pPr marL="325438">
              <a:lnSpc>
                <a:spcPct val="110000"/>
              </a:lnSpc>
              <a:buSzPct val="60000"/>
              <a:defRPr/>
            </a:pPr>
            <a:endParaRPr lang="en-US" dirty="0"/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b="1" dirty="0"/>
              <a:t>Complete re-design, using the next generation 28 nm FPGAs</a:t>
            </a:r>
            <a:r>
              <a:rPr lang="en-US" dirty="0"/>
              <a:t>, possibly one generation beyond that  (some slack in start date of project)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b="1" dirty="0"/>
              <a:t>Non-leaded components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dirty="0"/>
              <a:t>Possible use of </a:t>
            </a:r>
            <a:r>
              <a:rPr lang="en-US" b="1" dirty="0"/>
              <a:t>40GE, 100GE</a:t>
            </a:r>
            <a:endParaRPr lang="en-US" dirty="0"/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dirty="0"/>
              <a:t>Investigation into effects of </a:t>
            </a:r>
            <a:r>
              <a:rPr lang="en-US" b="1" dirty="0"/>
              <a:t>hard-copy</a:t>
            </a:r>
            <a:r>
              <a:rPr lang="en-US" dirty="0"/>
              <a:t> and </a:t>
            </a:r>
            <a:r>
              <a:rPr lang="en-US" b="1" dirty="0"/>
              <a:t>partial hard-copy</a:t>
            </a:r>
            <a:endParaRPr lang="en-US" dirty="0"/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b="1" dirty="0"/>
              <a:t>Tuning of algorithms and firmware design</a:t>
            </a:r>
            <a:r>
              <a:rPr lang="en-US" dirty="0"/>
              <a:t> to minimize power consumption</a:t>
            </a:r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b="1" dirty="0"/>
              <a:t>Balancing of system parameters and performance </a:t>
            </a:r>
            <a:r>
              <a:rPr lang="en-US" dirty="0"/>
              <a:t>to minimize power consumption</a:t>
            </a:r>
            <a:endParaRPr lang="en-US" b="1" dirty="0"/>
          </a:p>
          <a:p>
            <a:pPr marL="325438">
              <a:lnSpc>
                <a:spcPct val="110000"/>
              </a:lnSpc>
              <a:buSzPct val="60000"/>
              <a:defRPr/>
            </a:pPr>
            <a:r>
              <a:rPr lang="en-US" b="1" dirty="0"/>
              <a:t>Standardized interfaces and coding conventions</a:t>
            </a:r>
            <a:r>
              <a:rPr lang="en-US" dirty="0"/>
              <a:t> to facilitate sharing and re-use of firmware blocks among developers of different applications</a:t>
            </a:r>
          </a:p>
          <a:p>
            <a:pPr>
              <a:lnSpc>
                <a:spcPct val="11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endParaRPr lang="en-US" sz="1800" dirty="0" smtClean="0">
              <a:latin typeface="Arial"/>
              <a:cs typeface="Arial"/>
            </a:endParaRP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endParaRPr lang="en-US" sz="1800" dirty="0">
              <a:latin typeface="Arial"/>
              <a:cs typeface="Arial"/>
            </a:endParaRP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endParaRPr lang="en-US" sz="1800" dirty="0" smtClean="0">
              <a:latin typeface="Arial"/>
              <a:cs typeface="Arial"/>
            </a:endParaRP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800" dirty="0" smtClean="0">
                <a:latin typeface="Arial"/>
                <a:cs typeface="Arial"/>
              </a:rPr>
              <a:t>Background</a:t>
            </a:r>
            <a:r>
              <a:rPr lang="en-US" sz="1800" dirty="0">
                <a:latin typeface="Arial"/>
                <a:cs typeface="Arial"/>
              </a:rPr>
              <a:t>, project setup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Current state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800" dirty="0" err="1">
                <a:latin typeface="Arial"/>
                <a:cs typeface="Arial"/>
              </a:rPr>
              <a:t>UniBoard</a:t>
            </a:r>
            <a:r>
              <a:rPr lang="en-US" sz="1800" dirty="0">
                <a:latin typeface="Arial"/>
                <a:cs typeface="Arial"/>
              </a:rPr>
              <a:t> as SKA phase 1 </a:t>
            </a:r>
            <a:r>
              <a:rPr lang="en-US" sz="1800" dirty="0" err="1" smtClean="0">
                <a:latin typeface="Arial"/>
                <a:cs typeface="Arial"/>
              </a:rPr>
              <a:t>correlator</a:t>
            </a:r>
            <a:r>
              <a:rPr lang="en-US" sz="1800" dirty="0" smtClean="0">
                <a:latin typeface="Arial"/>
                <a:cs typeface="Arial"/>
              </a:rPr>
              <a:t>/beam former</a:t>
            </a:r>
            <a:endParaRPr lang="en-US" sz="1800" dirty="0">
              <a:latin typeface="Arial"/>
              <a:cs typeface="Arial"/>
            </a:endParaRP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Future: UniBoard</a:t>
            </a:r>
            <a:r>
              <a:rPr lang="en-US" sz="1800" b="1" i="1" baseline="30000" dirty="0">
                <a:latin typeface="Arial"/>
                <a:cs typeface="Arial"/>
              </a:rPr>
              <a:t>2</a:t>
            </a:r>
            <a:endParaRPr lang="en-US" sz="1800" b="1" i="1" dirty="0">
              <a:latin typeface="Arial"/>
              <a:cs typeface="Arial"/>
            </a:endParaRPr>
          </a:p>
          <a:p>
            <a:pPr marL="838200" lvl="1" indent="-3810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endParaRPr lang="en-GB" sz="1600" dirty="0">
              <a:solidFill>
                <a:srgbClr val="004080"/>
              </a:solidFill>
              <a:latin typeface="Palatino Linotype" charset="0"/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aim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4824338" cy="4464050"/>
          </a:xfrm>
        </p:spPr>
        <p:txBody>
          <a:bodyPr>
            <a:noAutofit/>
          </a:bodyPr>
          <a:lstStyle/>
          <a:p>
            <a:pPr marL="457200" indent="-457200"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600" dirty="0"/>
              <a:t>Creation of a multi-purpose scalable high-performance computing platform for radio astronomy</a:t>
            </a:r>
          </a:p>
          <a:p>
            <a:pPr marL="457200" indent="-4572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endParaRPr lang="en-US" sz="1600" dirty="0"/>
          </a:p>
          <a:p>
            <a:pPr marL="457200" indent="-457200"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600" dirty="0"/>
              <a:t>Originally proposed by Sergei </a:t>
            </a:r>
            <a:r>
              <a:rPr lang="en-US" sz="1600" dirty="0" err="1"/>
              <a:t>Pogrebenko</a:t>
            </a:r>
            <a:r>
              <a:rPr lang="en-US" sz="1600" dirty="0"/>
              <a:t> in late 90s, as a single-board all-station </a:t>
            </a:r>
            <a:r>
              <a:rPr lang="en-US" sz="1600" dirty="0" err="1"/>
              <a:t>correlator</a:t>
            </a:r>
            <a:r>
              <a:rPr lang="en-US" sz="1600" dirty="0"/>
              <a:t>, became basis of project in 2007</a:t>
            </a:r>
          </a:p>
          <a:p>
            <a:pPr marL="457200" indent="-457200"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endParaRPr lang="en-US" sz="1600" dirty="0"/>
          </a:p>
          <a:p>
            <a:pPr marL="457200" indent="-457200"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600" dirty="0"/>
              <a:t>Combine as much CPU and as much I/O as possible on a </a:t>
            </a:r>
            <a:r>
              <a:rPr lang="ja-JP" altLang="en-US" sz="1600" dirty="0"/>
              <a:t>“</a:t>
            </a:r>
            <a:r>
              <a:rPr lang="en-US" sz="1600" dirty="0"/>
              <a:t>reasonably</a:t>
            </a:r>
            <a:r>
              <a:rPr lang="ja-JP" altLang="en-US" sz="1600" dirty="0"/>
              <a:t>”</a:t>
            </a:r>
            <a:r>
              <a:rPr lang="en-US" sz="1600" dirty="0"/>
              <a:t> sized board (</a:t>
            </a:r>
            <a:r>
              <a:rPr lang="en-US" sz="1600" dirty="0" err="1"/>
              <a:t>Pogrebenko</a:t>
            </a:r>
            <a:r>
              <a:rPr lang="en-US" sz="1600" dirty="0"/>
              <a:t> melt-down </a:t>
            </a:r>
            <a:r>
              <a:rPr lang="en-US" sz="1600" dirty="0" err="1"/>
              <a:t>criterium</a:t>
            </a:r>
            <a:r>
              <a:rPr lang="en-US" sz="1600" dirty="0"/>
              <a:t>)  </a:t>
            </a:r>
          </a:p>
          <a:p>
            <a:pPr marL="457200" indent="-457200"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600" dirty="0"/>
              <a:t>Use standard interfaces as much as possible</a:t>
            </a:r>
          </a:p>
          <a:p>
            <a:pPr marL="457200" indent="-457200"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600" dirty="0"/>
              <a:t>Only digital, nothing analog...</a:t>
            </a:r>
          </a:p>
          <a:p>
            <a:pPr marL="457200" indent="-457200"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600" dirty="0"/>
              <a:t>Develop several different applications at same time, force design to be as generic as possible</a:t>
            </a:r>
          </a:p>
          <a:p>
            <a:endParaRPr lang="en-GB" sz="1600" dirty="0"/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558112"/>
              </p:ext>
            </p:extLst>
          </p:nvPr>
        </p:nvGraphicFramePr>
        <p:xfrm>
          <a:off x="5508104" y="1844824"/>
          <a:ext cx="3365500" cy="402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SmartSketch Document" r:id="rId4" imgW="7315200" imgH="6565900" progId="SmartSketch.Document">
                  <p:embed/>
                </p:oleObj>
              </mc:Choice>
              <mc:Fallback>
                <p:oleObj name="SmartSketch Document" r:id="rId4" imgW="7315200" imgH="6565900" progId="SmartSketc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135" t="13249" r="37837" b="13249"/>
                      <a:stretch>
                        <a:fillRect/>
                      </a:stretch>
                    </p:blipFill>
                    <p:spPr bwMode="auto">
                      <a:xfrm>
                        <a:off x="5508104" y="1844824"/>
                        <a:ext cx="3365500" cy="402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                  The </a:t>
            </a:r>
            <a:r>
              <a:rPr lang="en-GB" dirty="0" smtClean="0"/>
              <a:t>project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79512" y="1268760"/>
            <a:ext cx="5256386" cy="4752057"/>
          </a:xfrm>
        </p:spPr>
        <p:txBody>
          <a:bodyPr>
            <a:noAutofit/>
          </a:bodyPr>
          <a:lstStyle/>
          <a:p>
            <a:pPr marL="325438">
              <a:lnSpc>
                <a:spcPct val="90000"/>
              </a:lnSpc>
              <a:buSzPct val="60000"/>
              <a:defRPr/>
            </a:pPr>
            <a:endParaRPr lang="en-US" sz="1600" b="1" dirty="0" smtClean="0"/>
          </a:p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600" b="1" dirty="0" err="1" smtClean="0"/>
              <a:t>UniBoard</a:t>
            </a:r>
            <a:r>
              <a:rPr lang="en-US" sz="1600" b="1" dirty="0"/>
              <a:t>: </a:t>
            </a:r>
            <a:r>
              <a:rPr lang="en-US" sz="1600" b="1" dirty="0" smtClean="0"/>
              <a:t>a </a:t>
            </a:r>
            <a:r>
              <a:rPr lang="en-US" sz="1600" b="1" dirty="0" err="1"/>
              <a:t>RadioNet</a:t>
            </a:r>
            <a:r>
              <a:rPr lang="en-US" sz="1600" b="1" dirty="0"/>
              <a:t> FP7 Joint Research Activity</a:t>
            </a:r>
            <a:r>
              <a:rPr lang="en-US" sz="1600" dirty="0"/>
              <a:t>, 9 partners, kicked off January 2009</a:t>
            </a:r>
          </a:p>
          <a:p>
            <a:pPr marL="325438">
              <a:lnSpc>
                <a:spcPct val="90000"/>
              </a:lnSpc>
              <a:buSzPct val="60000"/>
              <a:defRPr/>
            </a:pPr>
            <a:endParaRPr lang="en-US" sz="1600" b="1" dirty="0"/>
          </a:p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600" b="1" dirty="0"/>
              <a:t>JIVE</a:t>
            </a:r>
            <a:r>
              <a:rPr lang="en-US" sz="1600" dirty="0"/>
              <a:t>: project lead, VLBI </a:t>
            </a:r>
            <a:r>
              <a:rPr lang="en-US" sz="1600" dirty="0" err="1" smtClean="0"/>
              <a:t>correlator</a:t>
            </a:r>
            <a:r>
              <a:rPr lang="en-US" sz="1600" dirty="0" smtClean="0"/>
              <a:t> </a:t>
            </a:r>
          </a:p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600" b="1" dirty="0" smtClean="0"/>
              <a:t>ASTRON</a:t>
            </a:r>
            <a:r>
              <a:rPr lang="en-US" sz="1600" dirty="0"/>
              <a:t>: hardware development, test firmware</a:t>
            </a:r>
          </a:p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600" b="1" dirty="0" smtClean="0"/>
              <a:t>INAF, University of Bordeaux: </a:t>
            </a:r>
            <a:r>
              <a:rPr lang="en-US" sz="1600" dirty="0" smtClean="0"/>
              <a:t>digital receiver</a:t>
            </a:r>
          </a:p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600" b="1" dirty="0" smtClean="0"/>
              <a:t>University of Manchester: </a:t>
            </a:r>
            <a:r>
              <a:rPr lang="en-US" sz="1600" dirty="0" smtClean="0"/>
              <a:t>pulsar binning machine</a:t>
            </a:r>
          </a:p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600" b="1" dirty="0" smtClean="0"/>
              <a:t>University </a:t>
            </a:r>
            <a:r>
              <a:rPr lang="en-US" sz="1600" b="1" dirty="0"/>
              <a:t>of </a:t>
            </a:r>
            <a:r>
              <a:rPr lang="en-US" sz="1600" b="1" dirty="0" err="1" smtClean="0"/>
              <a:t>Orléans</a:t>
            </a:r>
            <a:r>
              <a:rPr lang="en-US" sz="1600" b="1" dirty="0" smtClean="0"/>
              <a:t>:</a:t>
            </a:r>
            <a:r>
              <a:rPr lang="en-US" sz="1600" dirty="0" smtClean="0"/>
              <a:t> RFI mitigation algorithms</a:t>
            </a:r>
            <a:endParaRPr lang="en-US" sz="1600" b="1" dirty="0" smtClean="0"/>
          </a:p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600" b="1" dirty="0" smtClean="0"/>
              <a:t>KASI</a:t>
            </a:r>
            <a:r>
              <a:rPr lang="en-US" sz="1600" dirty="0" smtClean="0"/>
              <a:t>: VLBI </a:t>
            </a:r>
            <a:r>
              <a:rPr lang="en-US" sz="1600" dirty="0" err="1" smtClean="0"/>
              <a:t>correlator</a:t>
            </a:r>
            <a:endParaRPr lang="en-US" sz="1600" dirty="0" smtClean="0"/>
          </a:p>
          <a:p>
            <a:pPr marL="325438">
              <a:lnSpc>
                <a:spcPct val="90000"/>
              </a:lnSpc>
              <a:buSzPct val="60000"/>
              <a:defRPr/>
            </a:pPr>
            <a:endParaRPr lang="en-US" sz="1600" b="1" dirty="0"/>
          </a:p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600" b="1" dirty="0" err="1" smtClean="0"/>
              <a:t>ShAO</a:t>
            </a:r>
            <a:r>
              <a:rPr lang="en-US" sz="1600" b="1" dirty="0" smtClean="0"/>
              <a:t>: </a:t>
            </a:r>
            <a:r>
              <a:rPr lang="en-US" sz="1600" dirty="0" smtClean="0"/>
              <a:t>digital receiver, VLBI </a:t>
            </a:r>
            <a:r>
              <a:rPr lang="en-US" sz="1600" dirty="0" err="1" smtClean="0"/>
              <a:t>correlator</a:t>
            </a:r>
            <a:endParaRPr lang="en-US" sz="1600" dirty="0" smtClean="0"/>
          </a:p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600" b="1" dirty="0" smtClean="0"/>
              <a:t>University of Oxford</a:t>
            </a:r>
            <a:r>
              <a:rPr lang="en-US" sz="1600" dirty="0" smtClean="0"/>
              <a:t>: all-dipole LOFAR </a:t>
            </a:r>
            <a:r>
              <a:rPr lang="en-US" sz="1600" dirty="0" err="1" smtClean="0"/>
              <a:t>correlator</a:t>
            </a:r>
            <a:endParaRPr lang="en-US" sz="1600" dirty="0" smtClean="0"/>
          </a:p>
          <a:p>
            <a:pPr marL="325438">
              <a:lnSpc>
                <a:spcPct val="90000"/>
              </a:lnSpc>
              <a:buSzPct val="60000"/>
              <a:defRPr/>
            </a:pPr>
            <a:endParaRPr lang="en-US" sz="1600" dirty="0"/>
          </a:p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600" dirty="0" smtClean="0"/>
              <a:t>Strong </a:t>
            </a:r>
            <a:r>
              <a:rPr lang="en-US" sz="1600" dirty="0"/>
              <a:t>support from collaboration, large amount of matching effort, financial contribution </a:t>
            </a:r>
          </a:p>
          <a:p>
            <a:pPr marL="325438">
              <a:lnSpc>
                <a:spcPct val="90000"/>
              </a:lnSpc>
              <a:buSzPct val="60000"/>
              <a:defRPr/>
            </a:pPr>
            <a:endParaRPr lang="en-US" sz="1600" dirty="0" smtClean="0"/>
          </a:p>
          <a:p>
            <a:pPr>
              <a:lnSpc>
                <a:spcPct val="90000"/>
              </a:lnSpc>
            </a:pPr>
            <a:endParaRPr lang="en-GB" sz="1600" dirty="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987824" y="1747513"/>
            <a:ext cx="5937077" cy="5083051"/>
            <a:chOff x="1284" y="886"/>
            <a:chExt cx="4165" cy="3338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580" y="886"/>
              <a:ext cx="1869" cy="2913"/>
              <a:chOff x="3855" y="793"/>
              <a:chExt cx="2062" cy="3258"/>
            </a:xfrm>
          </p:grpSpPr>
          <p:pic>
            <p:nvPicPr>
              <p:cNvPr id="18" name="Picture 14" descr="os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" y="2018"/>
                <a:ext cx="400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5" descr="astr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" y="2426"/>
                <a:ext cx="1152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6" descr="cclrc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1" y="3243"/>
                <a:ext cx="1056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7" descr="csiro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9" y="3243"/>
                <a:ext cx="328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8" descr="es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1" y="3651"/>
                <a:ext cx="38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9" descr="eso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4" y="2018"/>
                <a:ext cx="320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0" descr="fg-ign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3" y="2018"/>
                <a:ext cx="728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1" descr="ira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4" y="2018"/>
                <a:ext cx="480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2" descr="iram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" y="793"/>
                <a:ext cx="600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3" descr="jbo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5" y="793"/>
                <a:ext cx="1472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4" descr="jcmt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9" y="3243"/>
                <a:ext cx="552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5" descr="jive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" y="1202"/>
                <a:ext cx="1608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6" descr="kosma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8" y="1202"/>
                <a:ext cx="400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7" descr="mecsa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1" y="2835"/>
                <a:ext cx="728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8" descr="mpifr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5" y="2426"/>
                <a:ext cx="840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9" descr="obspm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" y="1610"/>
                <a:ext cx="800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0" descr="umk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0" y="3651"/>
                <a:ext cx="400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1" descr="sron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7" y="2835"/>
                <a:ext cx="1256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32" descr="tudelft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9" y="3651"/>
                <a:ext cx="1008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33" descr="ubir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7" y="1610"/>
                <a:ext cx="114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3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" y="1655"/>
              <a:ext cx="1001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5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" y="1960"/>
              <a:ext cx="436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6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" y="3090"/>
              <a:ext cx="306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7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" y="3875"/>
              <a:ext cx="107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8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3484"/>
              <a:ext cx="850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" y="3400"/>
              <a:ext cx="43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" y="3875"/>
              <a:ext cx="1304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" y="3440"/>
              <a:ext cx="502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1" y="3832"/>
              <a:ext cx="392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" y="3875"/>
              <a:ext cx="896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" y="3788"/>
              <a:ext cx="675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" y="2351"/>
              <a:ext cx="95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Picture 9" descr="RadioNet_Logo_1000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8863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4" descr="FP7-gen-RGB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0375"/>
            <a:ext cx="16208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0" y="908720"/>
            <a:ext cx="2358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EC contract nr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227290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Supporting projects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•"/>
              <a:defRPr/>
            </a:pPr>
            <a:r>
              <a:rPr lang="en-GB" sz="2000" dirty="0" err="1"/>
              <a:t>ExBox</a:t>
            </a:r>
            <a:r>
              <a:rPr lang="en-GB" sz="2000" dirty="0"/>
              <a:t>: Expandable Box for X-correlation</a:t>
            </a:r>
          </a:p>
          <a:p>
            <a:pPr marL="685800" lvl="1" indent="-228600">
              <a:buFontTx/>
              <a:buChar char="•"/>
              <a:defRPr/>
            </a:pPr>
            <a:r>
              <a:rPr lang="en-GB" sz="1800" dirty="0">
                <a:solidFill>
                  <a:srgbClr val="004080"/>
                </a:solidFill>
              </a:rPr>
              <a:t>JIVE/ASTRON proposal to NWO</a:t>
            </a:r>
          </a:p>
          <a:p>
            <a:pPr marL="685800" lvl="1" indent="-228600">
              <a:buFontTx/>
              <a:buChar char="•"/>
              <a:defRPr/>
            </a:pPr>
            <a:endParaRPr lang="en-GB" sz="1800" dirty="0">
              <a:solidFill>
                <a:srgbClr val="004080"/>
              </a:solidFill>
            </a:endParaRPr>
          </a:p>
          <a:p>
            <a:pPr marL="285750" indent="-285750">
              <a:buFontTx/>
              <a:buChar char="•"/>
              <a:defRPr/>
            </a:pPr>
            <a:r>
              <a:rPr lang="en-GB" sz="2000" dirty="0"/>
              <a:t>Build prototype FPGA EVN/APERTIF </a:t>
            </a:r>
            <a:r>
              <a:rPr lang="en-GB" sz="2000" dirty="0" err="1"/>
              <a:t>correlator</a:t>
            </a:r>
            <a:endParaRPr lang="en-GB" sz="2000" dirty="0"/>
          </a:p>
          <a:p>
            <a:pPr marL="685800" lvl="1" indent="-228600">
              <a:buFontTx/>
              <a:buChar char="•"/>
              <a:defRPr/>
            </a:pPr>
            <a:r>
              <a:rPr lang="en-GB" sz="1800" dirty="0">
                <a:solidFill>
                  <a:srgbClr val="004080"/>
                </a:solidFill>
              </a:rPr>
              <a:t>Using LOFAR expertise and technology</a:t>
            </a:r>
          </a:p>
          <a:p>
            <a:pPr marL="685800" lvl="1" indent="-228600">
              <a:buFontTx/>
              <a:buChar char="•"/>
              <a:defRPr/>
            </a:pPr>
            <a:r>
              <a:rPr lang="en-GB" sz="1800" dirty="0">
                <a:solidFill>
                  <a:srgbClr val="004080"/>
                </a:solidFill>
              </a:rPr>
              <a:t>Backplane with several boards</a:t>
            </a:r>
          </a:p>
          <a:p>
            <a:pPr marL="685800" lvl="1" indent="-228600">
              <a:buFontTx/>
              <a:buChar char="•"/>
              <a:defRPr/>
            </a:pPr>
            <a:r>
              <a:rPr lang="en-GB" sz="1800" dirty="0">
                <a:solidFill>
                  <a:srgbClr val="004080"/>
                </a:solidFill>
              </a:rPr>
              <a:t>Matching funds for </a:t>
            </a:r>
            <a:r>
              <a:rPr lang="en-GB" sz="1800" dirty="0" err="1">
                <a:solidFill>
                  <a:srgbClr val="004080"/>
                </a:solidFill>
              </a:rPr>
              <a:t>UniBoard</a:t>
            </a:r>
            <a:endParaRPr lang="en-GB" sz="1800" dirty="0">
              <a:solidFill>
                <a:srgbClr val="004080"/>
              </a:solidFill>
            </a:endParaRPr>
          </a:p>
          <a:p>
            <a:pPr lvl="2">
              <a:buFontTx/>
              <a:buChar char="•"/>
              <a:defRPr/>
            </a:pPr>
            <a:endParaRPr lang="en-GB" sz="1600" dirty="0"/>
          </a:p>
          <a:p>
            <a:pPr marL="285750" indent="-285750">
              <a:buFontTx/>
              <a:buChar char="•"/>
              <a:defRPr/>
            </a:pPr>
            <a:endParaRPr lang="en-GB" sz="2000" dirty="0"/>
          </a:p>
          <a:p>
            <a:pPr marL="285750" indent="-285750">
              <a:buFontTx/>
              <a:buChar char="•"/>
              <a:defRPr/>
            </a:pPr>
            <a:endParaRPr lang="en-GB" sz="2000" dirty="0"/>
          </a:p>
          <a:p>
            <a:pPr marL="285750" indent="-285750">
              <a:buFontTx/>
              <a:buChar char="•"/>
              <a:defRPr/>
            </a:pPr>
            <a:r>
              <a:rPr lang="en-GB" sz="2000" dirty="0"/>
              <a:t>NWO - </a:t>
            </a:r>
            <a:r>
              <a:rPr lang="en-GB" sz="2000" dirty="0" err="1"/>
              <a:t>ShAO</a:t>
            </a:r>
            <a:r>
              <a:rPr lang="en-GB" sz="2000" dirty="0"/>
              <a:t> collaborative agreement</a:t>
            </a:r>
          </a:p>
          <a:p>
            <a:pPr marL="685800" lvl="1" indent="-228600">
              <a:buFontTx/>
              <a:buChar char="•"/>
              <a:defRPr/>
            </a:pPr>
            <a:r>
              <a:rPr lang="en-GB" sz="1800" dirty="0">
                <a:solidFill>
                  <a:srgbClr val="004080"/>
                </a:solidFill>
              </a:rPr>
              <a:t>Stimulate collaboration between JIVE and </a:t>
            </a:r>
            <a:r>
              <a:rPr lang="en-GB" sz="1800" dirty="0" err="1">
                <a:solidFill>
                  <a:srgbClr val="004080"/>
                </a:solidFill>
              </a:rPr>
              <a:t>ShAO</a:t>
            </a:r>
            <a:r>
              <a:rPr lang="en-GB" sz="1800" dirty="0">
                <a:solidFill>
                  <a:srgbClr val="004080"/>
                </a:solidFill>
              </a:rPr>
              <a:t> in the development of FPGA-based </a:t>
            </a:r>
            <a:r>
              <a:rPr lang="en-GB" sz="1800" dirty="0" err="1">
                <a:solidFill>
                  <a:srgbClr val="004080"/>
                </a:solidFill>
              </a:rPr>
              <a:t>correlators</a:t>
            </a:r>
            <a:r>
              <a:rPr lang="en-GB" sz="1800" dirty="0">
                <a:solidFill>
                  <a:srgbClr val="004080"/>
                </a:solidFill>
              </a:rPr>
              <a:t> and VLBI space science applications</a:t>
            </a:r>
          </a:p>
          <a:p>
            <a:pPr marL="685800" lvl="1" indent="-228600">
              <a:buFontTx/>
              <a:buChar char="•"/>
              <a:defRPr/>
            </a:pPr>
            <a:endParaRPr lang="en-GB" sz="1800" dirty="0">
              <a:solidFill>
                <a:srgbClr val="004080"/>
              </a:solidFill>
            </a:endParaRPr>
          </a:p>
          <a:p>
            <a:pPr marL="685800" lvl="1" indent="-228600">
              <a:buFontTx/>
              <a:buChar char="•"/>
              <a:defRPr/>
            </a:pPr>
            <a:r>
              <a:rPr lang="en-GB" sz="1800" dirty="0">
                <a:solidFill>
                  <a:srgbClr val="004080"/>
                </a:solidFill>
              </a:rPr>
              <a:t>Several positions: students, postdoc, engineer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design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3240162" cy="446405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/>
              <a:t>14 Layers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/>
              <a:t>340x366mm</a:t>
            </a:r>
          </a:p>
          <a:p>
            <a:pPr marL="457200" indent="-4572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/>
              <a:t>7304 components (47% of board space in use)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/>
              <a:t>25798 connections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/>
              <a:t>271 meter traces</a:t>
            </a: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477943"/>
            <a:ext cx="5061272" cy="52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result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0768"/>
            <a:ext cx="4320480" cy="3744416"/>
          </a:xfrm>
        </p:spPr>
        <p:txBody>
          <a:bodyPr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200" dirty="0"/>
              <a:t>Per board: 8 Altera </a:t>
            </a:r>
            <a:r>
              <a:rPr lang="en-US" sz="1200" dirty="0" err="1"/>
              <a:t>Stratix</a:t>
            </a:r>
            <a:r>
              <a:rPr lang="en-US" sz="1200" dirty="0"/>
              <a:t> IV FPGAs (40 </a:t>
            </a:r>
            <a:r>
              <a:rPr lang="en-US" sz="1200" dirty="0" smtClean="0"/>
              <a:t>nm,1288 18x18 multipliers, 400MHz, ~0.5TMAC/s)</a:t>
            </a:r>
            <a:endParaRPr lang="en-US" sz="1200" dirty="0"/>
          </a:p>
          <a:p>
            <a:pPr marL="457200" indent="-457200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it-IT" sz="1200" dirty="0"/>
              <a:t>Per FPGA: 2 DDR3 </a:t>
            </a:r>
            <a:r>
              <a:rPr lang="it-IT" sz="1200" dirty="0" err="1"/>
              <a:t>memory</a:t>
            </a:r>
            <a:r>
              <a:rPr lang="it-IT" sz="1200" dirty="0"/>
              <a:t> </a:t>
            </a:r>
            <a:r>
              <a:rPr lang="it-IT" sz="1200" dirty="0" err="1"/>
              <a:t>banks</a:t>
            </a:r>
            <a:r>
              <a:rPr lang="it-IT" sz="1200" dirty="0"/>
              <a:t> (on </a:t>
            </a:r>
            <a:r>
              <a:rPr lang="it-IT" sz="1200" dirty="0" err="1"/>
              <a:t>backside</a:t>
            </a:r>
            <a:r>
              <a:rPr lang="it-IT" sz="1200" dirty="0"/>
              <a:t> of </a:t>
            </a:r>
            <a:r>
              <a:rPr lang="it-IT" sz="1200" dirty="0" err="1"/>
              <a:t>board</a:t>
            </a:r>
            <a:r>
              <a:rPr lang="it-IT" sz="1200" dirty="0"/>
              <a:t>)</a:t>
            </a:r>
          </a:p>
          <a:p>
            <a:pPr marL="457200" indent="-457200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it-IT" sz="1200" dirty="0" err="1"/>
              <a:t>Four</a:t>
            </a:r>
            <a:r>
              <a:rPr lang="it-IT" sz="1200" dirty="0"/>
              <a:t> </a:t>
            </a:r>
            <a:r>
              <a:rPr lang="it-IT" sz="1200" dirty="0" err="1"/>
              <a:t>times</a:t>
            </a:r>
            <a:r>
              <a:rPr lang="it-IT" sz="1200" dirty="0"/>
              <a:t> </a:t>
            </a:r>
            <a:r>
              <a:rPr lang="it-IT" sz="1200" dirty="0" err="1"/>
              <a:t>four</a:t>
            </a:r>
            <a:r>
              <a:rPr lang="it-IT" sz="1200" dirty="0"/>
              <a:t> 10-GbE </a:t>
            </a:r>
            <a:r>
              <a:rPr lang="it-IT" sz="1200" dirty="0" err="1"/>
              <a:t>links</a:t>
            </a:r>
            <a:r>
              <a:rPr lang="it-IT" sz="1200" dirty="0"/>
              <a:t> </a:t>
            </a:r>
            <a:r>
              <a:rPr lang="it-IT" sz="1200" dirty="0" err="1"/>
              <a:t>connect</a:t>
            </a:r>
            <a:r>
              <a:rPr lang="it-IT" sz="1200" dirty="0"/>
              <a:t> to the front </a:t>
            </a:r>
            <a:r>
              <a:rPr lang="it-IT" sz="1200" dirty="0" err="1"/>
              <a:t>nodes</a:t>
            </a:r>
            <a:r>
              <a:rPr lang="it-IT" sz="1200" dirty="0"/>
              <a:t> via </a:t>
            </a:r>
            <a:r>
              <a:rPr lang="it-IT" sz="1200" dirty="0" err="1"/>
              <a:t>four</a:t>
            </a:r>
            <a:r>
              <a:rPr lang="it-IT" sz="1200" dirty="0"/>
              <a:t> SFP+ </a:t>
            </a:r>
            <a:r>
              <a:rPr lang="it-IT" sz="1200" dirty="0" err="1"/>
              <a:t>cages</a:t>
            </a:r>
            <a:endParaRPr lang="it-IT" sz="1200" dirty="0"/>
          </a:p>
          <a:p>
            <a:pPr marL="457200" indent="-457200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it-IT" sz="1200" dirty="0"/>
              <a:t>high </a:t>
            </a:r>
            <a:r>
              <a:rPr lang="it-IT" sz="1200" dirty="0" err="1"/>
              <a:t>speed</a:t>
            </a:r>
            <a:r>
              <a:rPr lang="it-IT" sz="1200" dirty="0"/>
              <a:t> </a:t>
            </a:r>
            <a:r>
              <a:rPr lang="it-IT" sz="1200" dirty="0" err="1"/>
              <a:t>mesh</a:t>
            </a:r>
            <a:r>
              <a:rPr lang="it-IT" sz="1200" dirty="0"/>
              <a:t> </a:t>
            </a:r>
            <a:r>
              <a:rPr lang="it-IT" sz="1200" dirty="0" err="1"/>
              <a:t>connects</a:t>
            </a:r>
            <a:r>
              <a:rPr lang="it-IT" sz="1200" dirty="0"/>
              <a:t> </a:t>
            </a:r>
            <a:r>
              <a:rPr lang="it-IT" sz="1200" dirty="0" err="1"/>
              <a:t>each</a:t>
            </a:r>
            <a:r>
              <a:rPr lang="it-IT" sz="1200" dirty="0"/>
              <a:t> front </a:t>
            </a:r>
            <a:r>
              <a:rPr lang="it-IT" sz="1200" dirty="0" err="1"/>
              <a:t>node</a:t>
            </a:r>
            <a:r>
              <a:rPr lang="it-IT" sz="1200" dirty="0"/>
              <a:t> to </a:t>
            </a:r>
            <a:r>
              <a:rPr lang="it-IT" sz="1200" dirty="0" err="1"/>
              <a:t>all</a:t>
            </a:r>
            <a:r>
              <a:rPr lang="it-IT" sz="1200" dirty="0"/>
              <a:t> back </a:t>
            </a:r>
            <a:r>
              <a:rPr lang="it-IT" sz="1200" dirty="0" err="1" smtClean="0"/>
              <a:t>nodes</a:t>
            </a:r>
            <a:endParaRPr lang="it-IT" sz="1200" dirty="0"/>
          </a:p>
          <a:p>
            <a:pPr marL="457200" indent="-457200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it-IT" sz="1200" dirty="0"/>
              <a:t>The back </a:t>
            </a:r>
            <a:r>
              <a:rPr lang="it-IT" sz="1200" dirty="0" err="1"/>
              <a:t>nodes</a:t>
            </a:r>
            <a:r>
              <a:rPr lang="it-IT" sz="1200" dirty="0"/>
              <a:t> in </a:t>
            </a:r>
            <a:r>
              <a:rPr lang="it-IT" sz="1200" dirty="0" err="1"/>
              <a:t>their</a:t>
            </a:r>
            <a:r>
              <a:rPr lang="it-IT" sz="1200" dirty="0"/>
              <a:t> turn </a:t>
            </a:r>
            <a:r>
              <a:rPr lang="it-IT" sz="1200" dirty="0" err="1"/>
              <a:t>connect</a:t>
            </a:r>
            <a:r>
              <a:rPr lang="it-IT" sz="1200" dirty="0"/>
              <a:t> via </a:t>
            </a:r>
            <a:r>
              <a:rPr lang="it-IT" sz="1200" dirty="0" err="1"/>
              <a:t>four</a:t>
            </a:r>
            <a:r>
              <a:rPr lang="it-IT" sz="1200" dirty="0"/>
              <a:t> </a:t>
            </a:r>
            <a:r>
              <a:rPr lang="it-IT" sz="1200" dirty="0" err="1"/>
              <a:t>times</a:t>
            </a:r>
            <a:r>
              <a:rPr lang="it-IT" sz="1200" dirty="0"/>
              <a:t> </a:t>
            </a:r>
            <a:r>
              <a:rPr lang="it-IT" sz="1200" dirty="0" err="1"/>
              <a:t>four</a:t>
            </a:r>
            <a:r>
              <a:rPr lang="it-IT" sz="1200" dirty="0"/>
              <a:t> 8-bits LVDS to a </a:t>
            </a:r>
            <a:r>
              <a:rPr lang="it-IT" sz="1200" dirty="0" err="1"/>
              <a:t>backplane</a:t>
            </a:r>
            <a:r>
              <a:rPr lang="it-IT" sz="1200" dirty="0"/>
              <a:t> </a:t>
            </a:r>
            <a:r>
              <a:rPr lang="it-IT" sz="1200" dirty="0" err="1"/>
              <a:t>connector</a:t>
            </a:r>
            <a:endParaRPr lang="it-IT" sz="1200" dirty="0"/>
          </a:p>
          <a:p>
            <a:pPr marL="457200" indent="-457200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it-IT" sz="1200" dirty="0"/>
              <a:t>a 10G break-out </a:t>
            </a:r>
            <a:r>
              <a:rPr lang="it-IT" sz="1200" dirty="0" err="1"/>
              <a:t>board</a:t>
            </a:r>
            <a:r>
              <a:rPr lang="it-IT" sz="1200" dirty="0"/>
              <a:t> (the XGB) </a:t>
            </a:r>
            <a:r>
              <a:rPr lang="it-IT" sz="1200" dirty="0" err="1"/>
              <a:t>has</a:t>
            </a:r>
            <a:r>
              <a:rPr lang="it-IT" sz="1200" dirty="0"/>
              <a:t> </a:t>
            </a:r>
            <a:r>
              <a:rPr lang="it-IT" sz="1200" dirty="0" err="1"/>
              <a:t>been</a:t>
            </a:r>
            <a:r>
              <a:rPr lang="it-IT" sz="1200" dirty="0"/>
              <a:t> </a:t>
            </a:r>
            <a:r>
              <a:rPr lang="it-IT" sz="1200" dirty="0" err="1"/>
              <a:t>designed</a:t>
            </a:r>
            <a:r>
              <a:rPr lang="it-IT" sz="1200" dirty="0"/>
              <a:t> in the </a:t>
            </a:r>
            <a:r>
              <a:rPr lang="it-IT" sz="1200" dirty="0" err="1"/>
              <a:t>form</a:t>
            </a:r>
            <a:r>
              <a:rPr lang="it-IT" sz="1200" dirty="0"/>
              <a:t> of a mini-</a:t>
            </a:r>
            <a:r>
              <a:rPr lang="it-IT" sz="1200" dirty="0" err="1"/>
              <a:t>backplane</a:t>
            </a:r>
            <a:r>
              <a:rPr lang="it-IT" sz="1200" dirty="0"/>
              <a:t>, with a </a:t>
            </a:r>
            <a:r>
              <a:rPr lang="it-IT" sz="1200" dirty="0" err="1"/>
              <a:t>total</a:t>
            </a:r>
            <a:r>
              <a:rPr lang="it-IT" sz="1200" dirty="0"/>
              <a:t> of 16 CX4 </a:t>
            </a:r>
            <a:r>
              <a:rPr lang="it-IT" sz="1200" dirty="0" err="1"/>
              <a:t>connectors</a:t>
            </a:r>
            <a:endParaRPr lang="en-US" sz="1200" dirty="0"/>
          </a:p>
          <a:p>
            <a:pPr marL="457200" indent="-457200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1200" dirty="0"/>
              <a:t>Prototype delivered May 2010, production run </a:t>
            </a:r>
            <a:r>
              <a:rPr lang="en-US" sz="1200" dirty="0" smtClean="0"/>
              <a:t>completed</a:t>
            </a:r>
            <a:endParaRPr lang="en-GB" sz="1200" dirty="0"/>
          </a:p>
          <a:p>
            <a:pPr>
              <a:lnSpc>
                <a:spcPct val="110000"/>
              </a:lnSpc>
            </a:pPr>
            <a:endParaRPr lang="en-GB" sz="1200" dirty="0"/>
          </a:p>
        </p:txBody>
      </p:sp>
      <p:pic>
        <p:nvPicPr>
          <p:cNvPr id="4" name="Picture 8" descr="uniboard_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3965575" cy="4056062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xgb_connec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4"/>
          <a:stretch>
            <a:fillRect/>
          </a:stretch>
        </p:blipFill>
        <p:spPr bwMode="auto">
          <a:xfrm>
            <a:off x="251520" y="5085184"/>
            <a:ext cx="4451350" cy="1509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Applications under development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7488634" cy="4536529"/>
          </a:xfrm>
        </p:spPr>
        <p:txBody>
          <a:bodyPr>
            <a:normAutofit/>
          </a:bodyPr>
          <a:lstStyle/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800" b="1" dirty="0"/>
              <a:t>Currently under development</a:t>
            </a:r>
            <a:r>
              <a:rPr lang="en-US" sz="1800" dirty="0"/>
              <a:t>: </a:t>
            </a:r>
            <a:endParaRPr lang="en-US" sz="1800" dirty="0" smtClean="0"/>
          </a:p>
          <a:p>
            <a:pPr marL="725488" lvl="1">
              <a:lnSpc>
                <a:spcPct val="90000"/>
              </a:lnSpc>
              <a:buSzPct val="60000"/>
              <a:defRPr/>
            </a:pPr>
            <a:r>
              <a:rPr lang="en-US" sz="1600" dirty="0" smtClean="0"/>
              <a:t>VLBI </a:t>
            </a:r>
            <a:r>
              <a:rPr lang="en-US" sz="1600" dirty="0" err="1"/>
              <a:t>correlator</a:t>
            </a:r>
            <a:r>
              <a:rPr lang="en-US" sz="1600" dirty="0"/>
              <a:t> (JIVE</a:t>
            </a:r>
            <a:r>
              <a:rPr lang="en-US" sz="1600" dirty="0" smtClean="0"/>
              <a:t>) </a:t>
            </a:r>
          </a:p>
          <a:p>
            <a:pPr marL="725488" lvl="1">
              <a:lnSpc>
                <a:spcPct val="90000"/>
              </a:lnSpc>
              <a:buSzPct val="60000"/>
              <a:defRPr/>
            </a:pPr>
            <a:r>
              <a:rPr lang="en-US" sz="1600" dirty="0" smtClean="0"/>
              <a:t>digital </a:t>
            </a:r>
            <a:r>
              <a:rPr lang="en-US" sz="1600" dirty="0"/>
              <a:t>receiver (INAF, BORD</a:t>
            </a:r>
            <a:r>
              <a:rPr lang="en-US" sz="1600" dirty="0" smtClean="0"/>
              <a:t>)</a:t>
            </a:r>
            <a:endParaRPr lang="en-US" sz="1600" dirty="0"/>
          </a:p>
          <a:p>
            <a:pPr marL="725488" lvl="1">
              <a:lnSpc>
                <a:spcPct val="90000"/>
              </a:lnSpc>
              <a:buSzPct val="60000"/>
              <a:defRPr/>
            </a:pPr>
            <a:r>
              <a:rPr lang="en-US" sz="1600" dirty="0" smtClean="0"/>
              <a:t>pulsar </a:t>
            </a:r>
            <a:r>
              <a:rPr lang="en-US" sz="1600" dirty="0"/>
              <a:t>binning machine (UMAN</a:t>
            </a:r>
            <a:r>
              <a:rPr lang="en-US" sz="1600" dirty="0" smtClean="0"/>
              <a:t>)</a:t>
            </a:r>
            <a:endParaRPr lang="en-US" sz="1600" dirty="0"/>
          </a:p>
          <a:p>
            <a:pPr marL="725488" lvl="1">
              <a:lnSpc>
                <a:spcPct val="90000"/>
              </a:lnSpc>
              <a:buSzPct val="60000"/>
              <a:defRPr/>
            </a:pPr>
            <a:r>
              <a:rPr lang="en-US" sz="1600" dirty="0" smtClean="0"/>
              <a:t>RFI </a:t>
            </a:r>
            <a:r>
              <a:rPr lang="en-US" sz="1600" dirty="0"/>
              <a:t>mitigation (UORL)</a:t>
            </a:r>
          </a:p>
          <a:p>
            <a:pPr marL="325438">
              <a:lnSpc>
                <a:spcPct val="90000"/>
              </a:lnSpc>
              <a:buSzPct val="60000"/>
              <a:defRPr/>
            </a:pPr>
            <a:endParaRPr lang="en-US" sz="1600" b="1" dirty="0" smtClean="0"/>
          </a:p>
          <a:p>
            <a:pPr marL="325438">
              <a:lnSpc>
                <a:spcPct val="90000"/>
              </a:lnSpc>
              <a:buSzPct val="60000"/>
              <a:defRPr/>
            </a:pPr>
            <a:r>
              <a:rPr lang="en-US" sz="1800" b="1" dirty="0" smtClean="0"/>
              <a:t>Coming </a:t>
            </a:r>
            <a:r>
              <a:rPr lang="en-US" sz="1800" b="1" dirty="0"/>
              <a:t>soon</a:t>
            </a:r>
            <a:r>
              <a:rPr lang="en-US" sz="1800" dirty="0"/>
              <a:t>: </a:t>
            </a:r>
            <a:endParaRPr lang="en-US" sz="1800" dirty="0" smtClean="0"/>
          </a:p>
          <a:p>
            <a:pPr marL="725488" lvl="1">
              <a:lnSpc>
                <a:spcPct val="90000"/>
              </a:lnSpc>
              <a:buSzPct val="60000"/>
              <a:defRPr/>
            </a:pPr>
            <a:r>
              <a:rPr lang="en-US" sz="1600" dirty="0" smtClean="0"/>
              <a:t>APERTIF </a:t>
            </a:r>
            <a:r>
              <a:rPr lang="en-US" sz="1600" dirty="0" err="1" smtClean="0"/>
              <a:t>correlator</a:t>
            </a:r>
            <a:r>
              <a:rPr lang="en-US" sz="1600" dirty="0"/>
              <a:t> </a:t>
            </a:r>
            <a:r>
              <a:rPr lang="en-US" sz="1600" dirty="0" smtClean="0"/>
              <a:t>(ASTRON)</a:t>
            </a:r>
          </a:p>
          <a:p>
            <a:pPr marL="725488" lvl="1">
              <a:lnSpc>
                <a:spcPct val="90000"/>
              </a:lnSpc>
              <a:buSzPct val="60000"/>
              <a:defRPr/>
            </a:pPr>
            <a:r>
              <a:rPr lang="en-US" sz="1600" dirty="0" smtClean="0"/>
              <a:t>APERTIF beam </a:t>
            </a:r>
            <a:r>
              <a:rPr lang="en-US" sz="1600" dirty="0"/>
              <a:t>former (</a:t>
            </a:r>
            <a:r>
              <a:rPr lang="en-US" sz="1600" dirty="0" smtClean="0"/>
              <a:t>ASTRON)</a:t>
            </a:r>
          </a:p>
          <a:p>
            <a:pPr marL="725488" lvl="1">
              <a:lnSpc>
                <a:spcPct val="90000"/>
              </a:lnSpc>
              <a:buSzPct val="60000"/>
              <a:defRPr/>
            </a:pPr>
            <a:r>
              <a:rPr lang="en-US" sz="1600" dirty="0" smtClean="0"/>
              <a:t> </a:t>
            </a:r>
            <a:r>
              <a:rPr lang="en-US" sz="1600" dirty="0"/>
              <a:t>AARTFAAC all-dipole LOFAR </a:t>
            </a:r>
            <a:r>
              <a:rPr lang="en-US" sz="1600" dirty="0" err="1"/>
              <a:t>correlator</a:t>
            </a:r>
            <a:r>
              <a:rPr lang="en-US" sz="1600" dirty="0"/>
              <a:t> (ASTRON + University of </a:t>
            </a:r>
            <a:r>
              <a:rPr lang="en-US" sz="1600" dirty="0" smtClean="0"/>
              <a:t>Amsterdam) </a:t>
            </a:r>
          </a:p>
          <a:p>
            <a:pPr marL="725488" lvl="1">
              <a:lnSpc>
                <a:spcPct val="90000"/>
              </a:lnSpc>
              <a:buSzPct val="60000"/>
              <a:defRPr/>
            </a:pPr>
            <a:r>
              <a:rPr lang="en-US" sz="1600" dirty="0"/>
              <a:t>all-dipole LOFAR </a:t>
            </a:r>
            <a:r>
              <a:rPr lang="en-US" sz="1600" dirty="0" err="1"/>
              <a:t>correlator</a:t>
            </a:r>
            <a:r>
              <a:rPr lang="en-US" sz="1600" dirty="0"/>
              <a:t> </a:t>
            </a:r>
            <a:r>
              <a:rPr lang="en-US" sz="1600" dirty="0" smtClean="0"/>
              <a:t>(Oxford) </a:t>
            </a:r>
          </a:p>
          <a:p>
            <a:pPr marL="725488" lvl="1">
              <a:lnSpc>
                <a:spcPct val="90000"/>
              </a:lnSpc>
              <a:buSzPct val="60000"/>
              <a:defRPr/>
            </a:pPr>
            <a:r>
              <a:rPr lang="en-US" sz="1600" dirty="0" err="1" smtClean="0"/>
              <a:t>ShAO</a:t>
            </a:r>
            <a:r>
              <a:rPr lang="en-US" sz="1600" dirty="0"/>
              <a:t> </a:t>
            </a:r>
            <a:r>
              <a:rPr lang="en-US" sz="1600" dirty="0" smtClean="0"/>
              <a:t>65 meter telescope backend</a:t>
            </a:r>
          </a:p>
          <a:p>
            <a:pPr marL="725488" lvl="1">
              <a:lnSpc>
                <a:spcPct val="90000"/>
              </a:lnSpc>
              <a:buSzPct val="60000"/>
              <a:defRPr/>
            </a:pPr>
            <a:r>
              <a:rPr lang="en-US" sz="1600" dirty="0" smtClean="0"/>
              <a:t>Chinese/Korean VLBI </a:t>
            </a:r>
            <a:r>
              <a:rPr lang="en-US" sz="1600" dirty="0" err="1" smtClean="0"/>
              <a:t>correlators</a:t>
            </a:r>
            <a:endParaRPr lang="en-US" sz="1600" dirty="0" smtClean="0"/>
          </a:p>
          <a:p>
            <a:pPr marL="725488" lvl="1">
              <a:lnSpc>
                <a:spcPct val="90000"/>
              </a:lnSpc>
              <a:buSzPct val="60000"/>
              <a:defRPr/>
            </a:pPr>
            <a:r>
              <a:rPr lang="en-US" sz="1600" dirty="0" smtClean="0"/>
              <a:t>more </a:t>
            </a:r>
            <a:r>
              <a:rPr lang="en-US" sz="1600" dirty="0"/>
              <a:t>applications on the way</a:t>
            </a:r>
          </a:p>
          <a:p>
            <a:pPr>
              <a:lnSpc>
                <a:spcPct val="110000"/>
              </a:lnSpc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8177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effort in </a:t>
            </a:r>
            <a:r>
              <a:rPr lang="en-GB" dirty="0" err="1" smtClean="0"/>
              <a:t>Dwingeloo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3528" y="1628800"/>
            <a:ext cx="4104258" cy="489656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/>
              <a:t>Hardware design: </a:t>
            </a:r>
            <a:r>
              <a:rPr lang="en-US" sz="2000" dirty="0" err="1"/>
              <a:t>Gijs</a:t>
            </a:r>
            <a:r>
              <a:rPr lang="en-US" sz="2000" dirty="0"/>
              <a:t> </a:t>
            </a:r>
            <a:r>
              <a:rPr lang="en-US" sz="2000" dirty="0" err="1"/>
              <a:t>Schoonderbeek</a:t>
            </a:r>
            <a:r>
              <a:rPr lang="en-US" sz="2000" dirty="0"/>
              <a:t>, </a:t>
            </a:r>
            <a:r>
              <a:rPr lang="en-US" sz="2000" dirty="0" err="1"/>
              <a:t>Sjouke</a:t>
            </a:r>
            <a:r>
              <a:rPr lang="en-US" sz="2000" dirty="0"/>
              <a:t> </a:t>
            </a:r>
            <a:r>
              <a:rPr lang="en-US" sz="2000" dirty="0" err="1"/>
              <a:t>Zwier</a:t>
            </a: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Test firmware (+ testing): Eric </a:t>
            </a:r>
            <a:r>
              <a:rPr lang="en-US" sz="2000" dirty="0" err="1"/>
              <a:t>Kooistra</a:t>
            </a:r>
            <a:r>
              <a:rPr lang="en-US" sz="2000" dirty="0"/>
              <a:t>, Daniel van der </a:t>
            </a:r>
            <a:r>
              <a:rPr lang="en-US" sz="2000" dirty="0" err="1"/>
              <a:t>Schuur</a:t>
            </a:r>
            <a:r>
              <a:rPr lang="en-US" sz="2000" dirty="0"/>
              <a:t>, Jonathan Hargreaves</a:t>
            </a:r>
          </a:p>
          <a:p>
            <a:pPr>
              <a:lnSpc>
                <a:spcPct val="8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Board control, </a:t>
            </a:r>
            <a:r>
              <a:rPr lang="en-US" sz="2000" dirty="0" err="1"/>
              <a:t>correlator</a:t>
            </a:r>
            <a:r>
              <a:rPr lang="en-US" sz="2000" dirty="0"/>
              <a:t> control system: </a:t>
            </a:r>
            <a:r>
              <a:rPr lang="en-US" sz="2000" dirty="0" err="1"/>
              <a:t>Harro</a:t>
            </a:r>
            <a:r>
              <a:rPr lang="en-US" sz="2000" dirty="0"/>
              <a:t> </a:t>
            </a:r>
            <a:r>
              <a:rPr lang="en-US" sz="2000" dirty="0" err="1"/>
              <a:t>Verkouter</a:t>
            </a:r>
            <a:r>
              <a:rPr lang="en-US" sz="2000" dirty="0"/>
              <a:t>, Des Small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Written in </a:t>
            </a:r>
            <a:r>
              <a:rPr lang="en-US" sz="1800" dirty="0" err="1"/>
              <a:t>Erlang</a:t>
            </a:r>
            <a:endParaRPr lang="en-US" sz="18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VLBI </a:t>
            </a:r>
            <a:r>
              <a:rPr lang="en-US" sz="2000" dirty="0" err="1"/>
              <a:t>correlator</a:t>
            </a:r>
            <a:r>
              <a:rPr lang="en-US" sz="2000" dirty="0"/>
              <a:t> firmware: Jonathan Hargreaves, Salvatore </a:t>
            </a:r>
            <a:r>
              <a:rPr lang="en-US" sz="2000" dirty="0" err="1"/>
              <a:t>Pirruccio</a:t>
            </a:r>
            <a:r>
              <a:rPr lang="en-US" sz="2000" dirty="0"/>
              <a:t>, Jintao </a:t>
            </a:r>
            <a:r>
              <a:rPr lang="en-US" sz="2000" dirty="0" err="1" smtClean="0"/>
              <a:t>Luo</a:t>
            </a:r>
            <a:endParaRPr lang="en-US" sz="2000" dirty="0"/>
          </a:p>
        </p:txBody>
      </p:sp>
      <p:pic>
        <p:nvPicPr>
          <p:cNvPr id="4" name="Picture 4" descr="correlator_en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2"/>
          <a:stretch>
            <a:fillRect/>
          </a:stretch>
        </p:blipFill>
        <p:spPr bwMode="auto">
          <a:xfrm rot="5400000">
            <a:off x="5119911" y="1507849"/>
            <a:ext cx="3528392" cy="449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4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KA_Presentation_Theme">
  <a:themeElements>
    <a:clrScheme name="SKA1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AEEF"/>
      </a:accent1>
      <a:accent2>
        <a:srgbClr val="0054A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4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SKA_Presentation_Theme</Template>
  <TotalTime>3163</TotalTime>
  <Words>975</Words>
  <Application>Microsoft Macintosh PowerPoint</Application>
  <PresentationFormat>On-screen Show (4:3)</PresentationFormat>
  <Paragraphs>174</Paragraphs>
  <Slides>16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SKA_Presentation_Theme</vt:lpstr>
      <vt:lpstr>SmartSketch Document</vt:lpstr>
      <vt:lpstr>Document</vt:lpstr>
      <vt:lpstr>Visio</vt:lpstr>
      <vt:lpstr>The UniBoard  a RadioNet FP7 Joint Research Activity  Arpad Szomoru, JIVE</vt:lpstr>
      <vt:lpstr>Overview</vt:lpstr>
      <vt:lpstr>The aim</vt:lpstr>
      <vt:lpstr>                    The project</vt:lpstr>
      <vt:lpstr>Supporting projects</vt:lpstr>
      <vt:lpstr>The design</vt:lpstr>
      <vt:lpstr>The result</vt:lpstr>
      <vt:lpstr>Applications under development</vt:lpstr>
      <vt:lpstr>Current effort in Dwingeloo</vt:lpstr>
      <vt:lpstr>Different configurations</vt:lpstr>
      <vt:lpstr>SKA mid-frequency correlator (1)</vt:lpstr>
      <vt:lpstr>SKA mid-frequency correlator (2)</vt:lpstr>
      <vt:lpstr>SKA mid-frequency correlator (3)</vt:lpstr>
      <vt:lpstr>SKA low-frequency beam former</vt:lpstr>
      <vt:lpstr>SKA low-frequency correlator</vt:lpstr>
      <vt:lpstr>Next: UniBoard2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Jobowler</dc:creator>
  <cp:lastModifiedBy>Arpad Szomoru</cp:lastModifiedBy>
  <cp:revision>22</cp:revision>
  <dcterms:created xsi:type="dcterms:W3CDTF">2011-04-05T09:46:17Z</dcterms:created>
  <dcterms:modified xsi:type="dcterms:W3CDTF">2011-04-14T15:24:35Z</dcterms:modified>
</cp:coreProperties>
</file>