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3" r:id="rId3"/>
    <p:sldId id="294" r:id="rId4"/>
    <p:sldId id="303" r:id="rId5"/>
    <p:sldId id="302" r:id="rId6"/>
    <p:sldId id="296" r:id="rId7"/>
    <p:sldId id="297" r:id="rId8"/>
    <p:sldId id="299" r:id="rId9"/>
    <p:sldId id="300" r:id="rId10"/>
    <p:sldId id="304" r:id="rId11"/>
    <p:sldId id="301" r:id="rId12"/>
    <p:sldId id="309" r:id="rId13"/>
    <p:sldId id="307" r:id="rId14"/>
    <p:sldId id="308" r:id="rId15"/>
    <p:sldId id="310" r:id="rId16"/>
    <p:sldId id="311" r:id="rId17"/>
    <p:sldId id="306" r:id="rId18"/>
    <p:sldId id="278" r:id="rId19"/>
    <p:sldId id="305" r:id="rId20"/>
    <p:sldId id="312" r:id="rId21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6" autoAdjust="0"/>
    <p:restoredTop sz="93138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4" d="100"/>
          <a:sy n="94" d="100"/>
        </p:scale>
        <p:origin x="-3744" y="-4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5C447-6114-41CE-AC05-134796A9DE2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B1B72-EC9A-4826-81D4-92A772D1D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61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E33F-2BC4-4AC4-9C40-605D9E776759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EA96D-DBCF-4DAE-A6BE-87CAB369B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61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50DA664-590B-4DFE-B9EA-8A4679ECD4A4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9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3E12340-8077-4FEA-B7C3-1F5EFD2F9499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94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1CBA330-A59B-45A5-80DA-059D4AA0FF0E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12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EE31780-6028-425B-ACD6-439335C20D20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06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0A4184-3E03-4D80-B978-08207C907F10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4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4D0BBD-9C51-410A-82DD-9D26A0F1A9CA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5DCFE-EF8E-4DA4-8D05-8793AF7A0202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ECC0E95-99F8-4742-9BE1-CC685F36418D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AC9409-0035-40BE-A80E-6F00C5AACD41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E8894F-2012-4920-B191-FD653FA0FA9C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A0E3C1B-BC5E-43C9-9835-CE66A1C32B73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EEC9991-06E0-4278-9ADA-E9B5E8A98438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4A37AD-A126-4B17-AE7D-6B2134D7B5FE}" type="datetime1">
              <a:rPr lang="ru-RU" smtClean="0"/>
              <a:t>19.05.2017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/>
          <a:p>
            <a:fld id="{C3ED4E54-52BA-42D2-96D5-0822145474A8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pPr/>
              <a:t>‹#›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42844" y="142852"/>
            <a:ext cx="338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Institute of Applied Astronomy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D4E54-52BA-42D2-96D5-0822145474A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D4E54-52BA-42D2-96D5-0822145474A8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440" y="116632"/>
            <a:ext cx="495273" cy="4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EVN</a:t>
            </a:r>
            <a:r>
              <a:rPr lang="en-US" sz="1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TOG &amp; GMVA meetings, Ventspils</a:t>
            </a:r>
            <a:r>
              <a:rPr lang="en-US" sz="1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May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22-23, 2017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3ED4E54-52BA-42D2-96D5-0822145474A8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53667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Improvement of PCAL Signal Distribution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on RT-32 Radio Telescopes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of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«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Quasar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»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VLBI Network</a:t>
            </a:r>
            <a:endParaRPr lang="en-US" sz="3600" b="1" i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9162" y="3356992"/>
            <a:ext cx="6017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Dmitry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</a:rPr>
              <a:t>Marshalov</a:t>
            </a:r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</a:rPr>
              <a:t>Evgeny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</a:rPr>
              <a:t>Nosov</a:t>
            </a:r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0099" y="4869160"/>
            <a:ext cx="434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Institute of Applied Astronomy</a:t>
            </a:r>
          </a:p>
          <a:p>
            <a:pPr algn="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Russian Academy of Sciences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Synthesized PCAL delay in X- and S-bands,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Sv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(28.11.2016)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7170" name="Picture 2" descr="D:\YandexDisk\work\Презентации и доклады\2017.05.16-19 EVGA Chalmers\pics\SV_20161128\grdel_sv_SX_20161128_bestf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5892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Elevation changing from 80 to 10 deg. and back.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Simplified schematic of signal chain in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Svetloe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692696"/>
            <a:ext cx="4067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 we were looking for: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Unfixed cables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impedance mismatch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parasitic propagation way, saturation, RFI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 we have found: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Strong parasitic way of PCAL injection through the feed.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Fracture in PCAL injection cable for X-band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Inappropriate connectors type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Unfixed cables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Attenuator on a far side of PCAL cable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Bad grounding of LO reference clock connector.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5746"/>
            <a:ext cx="2267744" cy="13956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3" y="941658"/>
            <a:ext cx="47148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1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47946"/>
            <a:ext cx="8269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Phase of PCAL 1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tone in all 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channels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after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problems were fixed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Sv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5892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Elevation changing from 10 to 80 deg. and back.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4998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Influence of RFI on PCAL amplitude,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Sv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219" name="Picture 3" descr="D:\YandexDisk\work\Презентации и доклады\2017.05.16-19 EVGA Chalmers\pics\SV_new\amp_sv_S_201705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376"/>
            <a:ext cx="9129991" cy="48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5892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Elevation changing from 10 to 80 deg. and back.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PCAL tones amplitude in S-band with disconnected feed,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Sv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43" name="Picture 3" descr="D:\YandexDisk\work\Презентации и доклады\2017.05.16-19 EVGA Chalmers\pics\SV_new\amp_sv_S_20170511_term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" y="820088"/>
            <a:ext cx="9151000" cy="48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5892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Elevation changing from 10 to 80 deg. and back.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Input of receiver is terminated to 50 Ohm.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7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Phase of PCAL 1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tone in all S channels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with disconnected feed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Sv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892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Elevation changing from 10 to 80 deg. and back.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Input of receiver is terminated to 50 Ohm.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5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Synthesized PCAL delay in S-bands,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Sv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(11.05.2017)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5892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Elevation changing from 10 to 80 deg. and back.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Line 1 (blue) - receiver is connected to feed</a:t>
            </a:r>
          </a:p>
          <a:p>
            <a:r>
              <a:rPr lang="en-US" dirty="0">
                <a:solidFill>
                  <a:srgbClr val="002060"/>
                </a:solidFill>
              </a:rPr>
              <a:t>Line </a:t>
            </a:r>
            <a:r>
              <a:rPr lang="en-US" dirty="0" smtClean="0">
                <a:solidFill>
                  <a:srgbClr val="002060"/>
                </a:solidFill>
              </a:rPr>
              <a:t>2 </a:t>
            </a:r>
            <a:r>
              <a:rPr lang="en-US" dirty="0">
                <a:solidFill>
                  <a:srgbClr val="002060"/>
                </a:solidFill>
              </a:rPr>
              <a:t>(red) - </a:t>
            </a:r>
            <a:r>
              <a:rPr lang="en-US" dirty="0" smtClean="0">
                <a:solidFill>
                  <a:srgbClr val="002060"/>
                </a:solidFill>
              </a:rPr>
              <a:t>receiver </a:t>
            </a:r>
            <a:r>
              <a:rPr lang="en-US" dirty="0">
                <a:solidFill>
                  <a:srgbClr val="002060"/>
                </a:solidFill>
              </a:rPr>
              <a:t>is terminated to 50 Ohm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1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352" y="764704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PCAL signal is a strong source of RFI. Good shielding and impedance matching are required to decrease radiation and eliminate parasitic propagation ways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Locate attenuators (if required) as close as possible to PCAL generator to reduce radiation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cables should be tightly fixed to improve stability and prevent its degradation and dependence on antenna elevation. Reliable connector sealing should be provided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Svetloe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station the delay variation was decreased from 500 to 10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picoseconds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after performed works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PCAL distribution on </a:t>
            </a:r>
            <a:r>
              <a:rPr lang="en-US" dirty="0" err="1" smtClean="0">
                <a:solidFill>
                  <a:srgbClr val="002060"/>
                </a:solidFill>
              </a:rPr>
              <a:t>Zelenchukskaya</a:t>
            </a:r>
            <a:r>
              <a:rPr lang="en-US" dirty="0" smtClean="0">
                <a:solidFill>
                  <a:srgbClr val="002060"/>
                </a:solidFill>
              </a:rPr>
              <a:t> station still needs careful examination. Appropriate PCAL injection cables were sent and installed on all stations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Periodical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checks of PCAL quality during antenna movements help to control and prevent degradation of signal chain and clock distribution system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PCAL and clock distribution system will be reviewed during coming modernization of signal chain with new wideband digital backend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Precise cable delay measurement system is required to separate delay variation in signal chain from variation of reference clock. Extremely important when formatter is located on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antenna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Summary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3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76872"/>
            <a:ext cx="9144000" cy="70788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THANK YOU FOR</a:t>
            </a:r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ATTENTION!</a:t>
            </a:r>
            <a:endParaRPr lang="ru-RU" sz="4000" b="1" dirty="0" smtClean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2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Effect of bad connector-to-cable grounding for 5 MHz signal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677744"/>
            <a:ext cx="325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PCAL tones amplitude for S-band</a:t>
            </a:r>
            <a:endParaRPr lang="ru-RU" dirty="0"/>
          </a:p>
        </p:txBody>
      </p:sp>
      <p:pic>
        <p:nvPicPr>
          <p:cNvPr id="8196" name="Picture 4" descr="D:\YandexDisk\work\Презентации и доклады\2017.05.16-19 EVGA Chalmers\pics\SV_20161128\amp_sv7_allS_1t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868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This slide is provided by Brian Corey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6" name="Picture 2" descr="D:\YandexDisk\work\Презентации и доклады\2017.05.16-19 EVGA Chalmers\BrianCorey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901"/>
            <a:ext cx="8208912" cy="597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Comparison of PCAL delay in S- and X-bands,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Sv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5892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Elevation changing from 10 to 80 deg. and back.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Line 1 (blue) – </a:t>
            </a:r>
            <a:r>
              <a:rPr lang="en-US" dirty="0">
                <a:solidFill>
                  <a:srgbClr val="002060"/>
                </a:solidFill>
              </a:rPr>
              <a:t>S-band, receiver is terminated to 50 </a:t>
            </a:r>
            <a:r>
              <a:rPr lang="en-US" dirty="0" smtClean="0">
                <a:solidFill>
                  <a:srgbClr val="002060"/>
                </a:solidFill>
              </a:rPr>
              <a:t>Ohm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Line 2 </a:t>
            </a:r>
            <a:r>
              <a:rPr lang="en-US" dirty="0">
                <a:solidFill>
                  <a:srgbClr val="002060"/>
                </a:solidFill>
              </a:rPr>
              <a:t>(red) </a:t>
            </a:r>
            <a:r>
              <a:rPr lang="en-US" dirty="0" smtClean="0">
                <a:solidFill>
                  <a:srgbClr val="002060"/>
                </a:solidFill>
              </a:rPr>
              <a:t>– </a:t>
            </a:r>
            <a:r>
              <a:rPr lang="en-US" dirty="0">
                <a:solidFill>
                  <a:srgbClr val="002060"/>
                </a:solidFill>
              </a:rPr>
              <a:t>X-band, receiver is connected to </a:t>
            </a:r>
            <a:r>
              <a:rPr lang="en-US" dirty="0" smtClean="0">
                <a:solidFill>
                  <a:srgbClr val="002060"/>
                </a:solidFill>
              </a:rPr>
              <a:t>feed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7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Experiment in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Zelenchukskaya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836712"/>
            <a:ext cx="842493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Changing the antenna elevation from 80 deg. to 10 deg. with 5 deg. step.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Recording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1 min. scans for each elevation step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8 channels in X-band, 6 channels in S-band, USB, 8 MHz bandwidth, 1-bit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Extracting PCAL signal in all channels in time domain by coherent integration and frequency shift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Calculating amplitude and phase for all tones in all channels for each second of data (by FFT)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Unwrapping phase in time and frequency, remove “bad” tones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Calculating difference of phases for all seconds relative to first second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Calculating delay by fitting line to phase plot over all channels in a band</a:t>
            </a:r>
          </a:p>
        </p:txBody>
      </p:sp>
    </p:spTree>
    <p:extLst>
      <p:ext uri="{BB962C8B-B14F-4D97-AF65-F5344CB8AC3E}">
        <p14:creationId xmlns:p14="http://schemas.microsoft.com/office/powerpoint/2010/main" val="36974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6"/>
            <a:ext cx="8946486" cy="47714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Phase of PCAL tones in X1 channel,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Zc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" y="1052736"/>
            <a:ext cx="8856984" cy="4723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Phase of PCAL tones in S1 channel,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Zc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Phase of PCAL 1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tone in all X channels,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Zc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0" name="Picture 2" descr="D:\YandexDisk\work\Презентации и доклады\2017.05.16-19 EVGA Chalmers\pics\ZC_20161128\ph_zc_up_down_allX_1stT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5892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Elevation changing from 80 to 10 deg. and back.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YandexDisk\work\Презентации и доклады\2017.05.16-19 EVGA Chalmers\pics\ZC_20161128\ph_zc_up_down_allS_1stT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184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5892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Elevation changing from 80 to 10 deg. and back.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Phase of PCAL 1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tone in all S channels,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Zc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YandexDisk\work\Презентации и доклады\2017.05.16-19 EVGA Chalmers\pics\BD_20170208\ph_bd_allS_1stT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Phase of PCAL 1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tone in all S channels,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Badary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892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Elevation changing from 80 to 10 deg. and back.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YandexDisk\work\Презентации и доклады\2017.05.16-19 EVGA Chalmers\pics\SV_20161128\ph_sv_up_down_allS_1stT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Phase of PCAL 1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tone in all S channels,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Svetloe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892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Elevation changing from 80 to 10 deg. and back.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17844</TotalTime>
  <Words>760</Words>
  <Application>Microsoft Office PowerPoint</Application>
  <PresentationFormat>Экран (4:3)</PresentationFormat>
  <Paragraphs>85</Paragraphs>
  <Slides>20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Evgeny</dc:creator>
  <cp:lastModifiedBy>Puzzel</cp:lastModifiedBy>
  <cp:revision>565</cp:revision>
  <cp:lastPrinted>2017-05-16T08:33:29Z</cp:lastPrinted>
  <dcterms:created xsi:type="dcterms:W3CDTF">2012-10-18T10:31:55Z</dcterms:created>
  <dcterms:modified xsi:type="dcterms:W3CDTF">2017-05-19T06:22:38Z</dcterms:modified>
</cp:coreProperties>
</file>