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6" r:id="rId1"/>
  </p:sldMasterIdLst>
  <p:notesMasterIdLst>
    <p:notesMasterId r:id="rId17"/>
  </p:notesMasterIdLst>
  <p:handoutMasterIdLst>
    <p:handoutMasterId r:id="rId18"/>
  </p:handoutMasterIdLst>
  <p:sldIdLst>
    <p:sldId id="257" r:id="rId2"/>
    <p:sldId id="432" r:id="rId3"/>
    <p:sldId id="433" r:id="rId4"/>
    <p:sldId id="434" r:id="rId5"/>
    <p:sldId id="435" r:id="rId6"/>
    <p:sldId id="445" r:id="rId7"/>
    <p:sldId id="436" r:id="rId8"/>
    <p:sldId id="437" r:id="rId9"/>
    <p:sldId id="440" r:id="rId10"/>
    <p:sldId id="444" r:id="rId11"/>
    <p:sldId id="441" r:id="rId12"/>
    <p:sldId id="443" r:id="rId13"/>
    <p:sldId id="446" r:id="rId14"/>
    <p:sldId id="447" r:id="rId15"/>
    <p:sldId id="442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CB33E9-5900-4040-A2CF-477A4BEED1E1}" type="datetimeFigureOut">
              <a:rPr lang="nl-NL" smtClean="0"/>
              <a:pPr/>
              <a:t>16-4-2012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153E6D4-8C72-4C88-AD02-E46F69246602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5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78F9815-736E-415D-B49A-B4521B22E731}" type="datetimeFigureOut">
              <a:rPr lang="nl-NL" smtClean="0"/>
              <a:pPr/>
              <a:t>16-4-2012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397C74-3F07-466F-901B-8C093919FDA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40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KA PP-Fro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30"/>
            <a:ext cx="9152759" cy="69069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3717032"/>
            <a:ext cx="4572000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3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"/>
            <a:ext cx="7772400" cy="13407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3205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16" y="1"/>
            <a:ext cx="5868144" cy="11967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388" y="1700808"/>
            <a:ext cx="8569325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0645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KA PP-Insid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3816"/>
            <a:ext cx="9162994" cy="6909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7413-3E96-4E81-870A-CFC634801CE8}" type="datetimeFigureOut">
              <a:rPr lang="en-GB" smtClean="0"/>
              <a:pPr/>
              <a:t>16/04/2012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7B2C-AE22-498D-ADE4-EF8D119C6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94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69" r:id="rId4"/>
    <p:sldLayoutId id="2147483670" r:id="rId5"/>
    <p:sldLayoutId id="214748366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3717032"/>
            <a:ext cx="6228184" cy="1143000"/>
          </a:xfrm>
        </p:spPr>
        <p:txBody>
          <a:bodyPr/>
          <a:lstStyle/>
          <a:p>
            <a:r>
              <a:rPr lang="en-GB" dirty="0" smtClean="0"/>
              <a:t>Signal Processing for </a:t>
            </a:r>
            <a:br>
              <a:rPr lang="en-GB" dirty="0" smtClean="0"/>
            </a:br>
            <a:r>
              <a:rPr lang="en-GB" dirty="0" smtClean="0"/>
              <a:t>Aperture Arrays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UniBoard</a:t>
            </a:r>
            <a:r>
              <a:rPr lang="nl-NL" dirty="0" smtClean="0"/>
              <a:t> </a:t>
            </a:r>
            <a:r>
              <a:rPr lang="nl-NL" dirty="0" err="1" smtClean="0"/>
              <a:t>Cost</a:t>
            </a:r>
            <a:r>
              <a:rPr lang="nl-NL" dirty="0" smtClean="0"/>
              <a:t> Breakdown</a:t>
            </a:r>
            <a:endParaRPr lang="nl-NL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575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6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UniBoard2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Seeking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applications</a:t>
            </a:r>
            <a:endParaRPr lang="nl-NL" dirty="0" smtClean="0"/>
          </a:p>
          <a:p>
            <a:r>
              <a:rPr lang="nl-NL" dirty="0" smtClean="0"/>
              <a:t>My (ASTRON hat) take: AAVS2 </a:t>
            </a:r>
            <a:r>
              <a:rPr lang="nl-NL" dirty="0" err="1" smtClean="0"/>
              <a:t>towards</a:t>
            </a:r>
            <a:r>
              <a:rPr lang="nl-NL" dirty="0" smtClean="0"/>
              <a:t> SKA1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the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application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30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SKA1 Station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elements</a:t>
            </a:r>
            <a:r>
              <a:rPr lang="nl-NL" dirty="0" smtClean="0"/>
              <a:t>: 11,264</a:t>
            </a:r>
          </a:p>
          <a:p>
            <a:r>
              <a:rPr lang="nl-NL" dirty="0" smtClean="0"/>
              <a:t>Input </a:t>
            </a:r>
            <a:r>
              <a:rPr lang="nl-NL" dirty="0" err="1" smtClean="0"/>
              <a:t>bandwidth</a:t>
            </a:r>
            <a:r>
              <a:rPr lang="nl-NL" dirty="0" smtClean="0"/>
              <a:t> per element: 500 MHz</a:t>
            </a:r>
          </a:p>
          <a:p>
            <a:r>
              <a:rPr lang="nl-NL" dirty="0" smtClean="0"/>
              <a:t>Total output </a:t>
            </a:r>
            <a:r>
              <a:rPr lang="nl-NL" dirty="0" err="1" smtClean="0"/>
              <a:t>bandwith</a:t>
            </a:r>
            <a:r>
              <a:rPr lang="nl-NL" dirty="0" smtClean="0"/>
              <a:t>: 1 </a:t>
            </a:r>
            <a:r>
              <a:rPr lang="nl-NL" dirty="0" err="1" smtClean="0"/>
              <a:t>Tbps</a:t>
            </a:r>
            <a:endParaRPr lang="nl-NL" dirty="0" smtClean="0"/>
          </a:p>
          <a:p>
            <a:r>
              <a:rPr lang="nl-NL" dirty="0" err="1" smtClean="0"/>
              <a:t>Two</a:t>
            </a:r>
            <a:r>
              <a:rPr lang="nl-NL" dirty="0" smtClean="0"/>
              <a:t>-stage </a:t>
            </a:r>
            <a:r>
              <a:rPr lang="nl-NL" dirty="0" err="1" smtClean="0"/>
              <a:t>beamforming</a:t>
            </a:r>
            <a:endParaRPr lang="nl-NL" dirty="0" smtClean="0"/>
          </a:p>
          <a:p>
            <a:pPr lvl="1"/>
            <a:r>
              <a:rPr lang="nl-NL" dirty="0" smtClean="0"/>
              <a:t>First stage options:</a:t>
            </a:r>
          </a:p>
          <a:p>
            <a:pPr lvl="2"/>
            <a:r>
              <a:rPr lang="nl-NL" dirty="0" err="1" smtClean="0"/>
              <a:t>Integrated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ADC </a:t>
            </a:r>
            <a:r>
              <a:rPr lang="nl-NL" dirty="0" err="1" smtClean="0"/>
              <a:t>near</a:t>
            </a:r>
            <a:r>
              <a:rPr lang="nl-NL" dirty="0" smtClean="0"/>
              <a:t> </a:t>
            </a:r>
            <a:r>
              <a:rPr lang="nl-NL" dirty="0" err="1" smtClean="0"/>
              <a:t>antennas</a:t>
            </a:r>
            <a:endParaRPr lang="nl-NL" dirty="0" smtClean="0"/>
          </a:p>
          <a:p>
            <a:pPr lvl="2"/>
            <a:r>
              <a:rPr lang="nl-NL" dirty="0" err="1" smtClean="0"/>
              <a:t>Analog</a:t>
            </a:r>
            <a:r>
              <a:rPr lang="nl-NL" dirty="0" smtClean="0"/>
              <a:t>/digital </a:t>
            </a:r>
            <a:r>
              <a:rPr lang="nl-NL" dirty="0" err="1" smtClean="0"/>
              <a:t>beamforming</a:t>
            </a:r>
            <a:endParaRPr lang="nl-NL" dirty="0" smtClean="0"/>
          </a:p>
          <a:p>
            <a:pPr lvl="2"/>
            <a:r>
              <a:rPr lang="nl-NL" dirty="0" err="1" smtClean="0"/>
              <a:t>Centrally</a:t>
            </a:r>
            <a:endParaRPr lang="nl-NL" dirty="0" smtClean="0"/>
          </a:p>
          <a:p>
            <a:pPr lvl="1"/>
            <a:r>
              <a:rPr lang="nl-NL" dirty="0" smtClean="0"/>
              <a:t>Second stage option:</a:t>
            </a:r>
          </a:p>
          <a:p>
            <a:pPr lvl="2"/>
            <a:r>
              <a:rPr lang="nl-NL" dirty="0" err="1" smtClean="0"/>
              <a:t>Implemented</a:t>
            </a:r>
            <a:r>
              <a:rPr lang="nl-NL" dirty="0" smtClean="0"/>
              <a:t> </a:t>
            </a:r>
            <a:r>
              <a:rPr lang="nl-NL" dirty="0" err="1" smtClean="0"/>
              <a:t>centrally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11,264.</a:t>
            </a:r>
            <a:r>
              <a:rPr lang="nl-NL" i="1" dirty="0" smtClean="0"/>
              <a:t>y/x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i="1" dirty="0" smtClean="0"/>
              <a:t>x</a:t>
            </a:r>
            <a:r>
              <a:rPr lang="nl-NL" dirty="0" smtClean="0"/>
              <a:t> </a:t>
            </a:r>
            <a:r>
              <a:rPr lang="nl-NL" dirty="0" err="1" smtClean="0"/>
              <a:t>amount</a:t>
            </a:r>
            <a:r>
              <a:rPr lang="nl-NL" dirty="0" smtClean="0"/>
              <a:t> of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elements</a:t>
            </a:r>
            <a:r>
              <a:rPr lang="nl-NL" dirty="0" smtClean="0"/>
              <a:t> in first stage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i="1" dirty="0" smtClean="0"/>
              <a:t>y</a:t>
            </a:r>
            <a:r>
              <a:rPr lang="nl-NL" dirty="0" smtClean="0"/>
              <a:t> </a:t>
            </a:r>
            <a:r>
              <a:rPr lang="nl-NL" dirty="0" err="1" smtClean="0"/>
              <a:t>amount</a:t>
            </a:r>
            <a:r>
              <a:rPr lang="nl-NL" dirty="0" smtClean="0"/>
              <a:t> of independent </a:t>
            </a:r>
            <a:r>
              <a:rPr lang="nl-NL" dirty="0" err="1" smtClean="0"/>
              <a:t>beams</a:t>
            </a:r>
            <a:r>
              <a:rPr lang="nl-NL" dirty="0" smtClean="0"/>
              <a:t> </a:t>
            </a:r>
            <a:r>
              <a:rPr lang="nl-NL" dirty="0" err="1" smtClean="0"/>
              <a:t>formed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67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Number</a:t>
            </a:r>
            <a:r>
              <a:rPr lang="nl-NL" dirty="0" smtClean="0"/>
              <a:t> of </a:t>
            </a:r>
            <a:r>
              <a:rPr lang="nl-NL" dirty="0" err="1" smtClean="0"/>
              <a:t>required</a:t>
            </a:r>
            <a:r>
              <a:rPr lang="nl-NL" dirty="0" smtClean="0"/>
              <a:t> boards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Total input data </a:t>
            </a:r>
            <a:r>
              <a:rPr lang="nl-NL" dirty="0" err="1" smtClean="0"/>
              <a:t>rate</a:t>
            </a:r>
            <a:r>
              <a:rPr lang="nl-NL" dirty="0" smtClean="0"/>
              <a:t>:</a:t>
            </a:r>
          </a:p>
          <a:p>
            <a:r>
              <a:rPr lang="nl-NL" dirty="0" smtClean="0"/>
              <a:t>2*11,264*8 </a:t>
            </a:r>
            <a:r>
              <a:rPr lang="nl-NL" dirty="0" smtClean="0"/>
              <a:t>bit * 1 G = </a:t>
            </a:r>
            <a:r>
              <a:rPr lang="nl-NL" dirty="0" smtClean="0"/>
              <a:t>36</a:t>
            </a:r>
            <a:r>
              <a:rPr lang="nl-NL" dirty="0" smtClean="0"/>
              <a:t>0 </a:t>
            </a:r>
            <a:r>
              <a:rPr lang="nl-NL" dirty="0" err="1" smtClean="0"/>
              <a:t>Tbps</a:t>
            </a:r>
            <a:endParaRPr lang="nl-NL" dirty="0" smtClean="0"/>
          </a:p>
          <a:p>
            <a:r>
              <a:rPr lang="nl-NL" dirty="0" err="1" smtClean="0"/>
              <a:t>Current</a:t>
            </a:r>
            <a:r>
              <a:rPr lang="nl-NL" dirty="0" smtClean="0"/>
              <a:t> </a:t>
            </a:r>
            <a:r>
              <a:rPr lang="nl-NL" dirty="0" err="1" smtClean="0"/>
              <a:t>amount</a:t>
            </a:r>
            <a:r>
              <a:rPr lang="nl-NL" dirty="0" smtClean="0"/>
              <a:t> of 8 bit receiver </a:t>
            </a:r>
            <a:r>
              <a:rPr lang="nl-NL" dirty="0" err="1" smtClean="0"/>
              <a:t>inputs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16 </a:t>
            </a:r>
          </a:p>
          <a:p>
            <a:r>
              <a:rPr lang="nl-NL" dirty="0" smtClean="0"/>
              <a:t>UniBoard2 (</a:t>
            </a:r>
            <a:r>
              <a:rPr lang="nl-NL" dirty="0" err="1" smtClean="0"/>
              <a:t>assumed</a:t>
            </a:r>
            <a:r>
              <a:rPr lang="nl-NL" dirty="0" smtClean="0"/>
              <a:t>):</a:t>
            </a:r>
          </a:p>
          <a:p>
            <a:pPr lvl="1"/>
            <a:r>
              <a:rPr lang="nl-NL" dirty="0" smtClean="0"/>
              <a:t>64</a:t>
            </a:r>
          </a:p>
          <a:p>
            <a:r>
              <a:rPr lang="nl-NL" dirty="0" err="1" smtClean="0"/>
              <a:t>Required</a:t>
            </a:r>
            <a:r>
              <a:rPr lang="nl-NL" dirty="0" smtClean="0"/>
              <a:t> max. UniBoard2 resources</a:t>
            </a:r>
            <a:r>
              <a:rPr lang="nl-NL" baseline="30000" dirty="0" smtClean="0"/>
              <a:t>*)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2*176 </a:t>
            </a:r>
            <a:r>
              <a:rPr lang="nl-NL" dirty="0" smtClean="0"/>
              <a:t>boards (</a:t>
            </a:r>
            <a:r>
              <a:rPr lang="nl-NL" dirty="0" err="1" smtClean="0"/>
              <a:t>assumes</a:t>
            </a:r>
            <a:r>
              <a:rPr lang="nl-NL" dirty="0" smtClean="0"/>
              <a:t> 8 </a:t>
            </a:r>
            <a:r>
              <a:rPr lang="nl-NL" dirty="0" err="1" smtClean="0"/>
              <a:t>FPGAs</a:t>
            </a:r>
            <a:r>
              <a:rPr lang="nl-NL" dirty="0" smtClean="0"/>
              <a:t>/board)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597352"/>
            <a:ext cx="26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aseline="30000" dirty="0" smtClean="0"/>
              <a:t>*) </a:t>
            </a:r>
            <a:r>
              <a:rPr lang="nl-NL" baseline="30000" dirty="0" err="1" smtClean="0"/>
              <a:t>If</a:t>
            </a:r>
            <a:r>
              <a:rPr lang="nl-NL" baseline="30000" dirty="0" smtClean="0"/>
              <a:t> input </a:t>
            </a:r>
            <a:r>
              <a:rPr lang="nl-NL" baseline="30000" dirty="0" err="1" smtClean="0"/>
              <a:t>bandwidth</a:t>
            </a:r>
            <a:r>
              <a:rPr lang="nl-NL" baseline="30000" dirty="0" smtClean="0"/>
              <a:t> is the </a:t>
            </a:r>
            <a:r>
              <a:rPr lang="nl-NL" baseline="30000" dirty="0" err="1" smtClean="0"/>
              <a:t>bottle</a:t>
            </a:r>
            <a:r>
              <a:rPr lang="nl-NL" baseline="30000" dirty="0" smtClean="0"/>
              <a:t> </a:t>
            </a:r>
            <a:r>
              <a:rPr lang="nl-NL" baseline="30000" dirty="0" err="1" smtClean="0"/>
              <a:t>neck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91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Signal</a:t>
            </a:r>
            <a:r>
              <a:rPr lang="nl-NL" dirty="0" smtClean="0"/>
              <a:t> processing design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smtClean="0"/>
              <a:t>on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smtClean="0"/>
              <a:t>smart we </a:t>
            </a:r>
            <a:r>
              <a:rPr lang="nl-NL" dirty="0" smtClean="0"/>
              <a:t>design, </a:t>
            </a:r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less</a:t>
            </a:r>
            <a:r>
              <a:rPr lang="nl-NL" dirty="0" smtClean="0"/>
              <a:t> in the end</a:t>
            </a:r>
          </a:p>
          <a:p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upper</a:t>
            </a:r>
            <a:r>
              <a:rPr lang="nl-NL" dirty="0" smtClean="0"/>
              <a:t> </a:t>
            </a:r>
            <a:r>
              <a:rPr lang="nl-NL" dirty="0" err="1" smtClean="0"/>
              <a:t>bound</a:t>
            </a:r>
            <a:r>
              <a:rPr lang="nl-NL" dirty="0" smtClean="0"/>
              <a:t> (disclaimer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bandwidth</a:t>
            </a:r>
            <a:r>
              <a:rPr lang="nl-NL" dirty="0" smtClean="0"/>
              <a:t> is the </a:t>
            </a:r>
            <a:r>
              <a:rPr lang="nl-NL" dirty="0" err="1" smtClean="0"/>
              <a:t>bottle</a:t>
            </a:r>
            <a:r>
              <a:rPr lang="nl-NL" dirty="0" smtClean="0"/>
              <a:t> </a:t>
            </a:r>
            <a:r>
              <a:rPr lang="nl-NL" dirty="0" err="1" smtClean="0"/>
              <a:t>neck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we have a chip </a:t>
            </a:r>
            <a:r>
              <a:rPr lang="nl-NL" dirty="0" err="1" smtClean="0"/>
              <a:t>wherein</a:t>
            </a:r>
            <a:r>
              <a:rPr lang="nl-NL" dirty="0" smtClean="0"/>
              <a:t> 16 </a:t>
            </a:r>
            <a:r>
              <a:rPr lang="nl-NL" dirty="0" err="1" smtClean="0"/>
              <a:t>ADCs</a:t>
            </a:r>
            <a:r>
              <a:rPr lang="nl-NL" dirty="0" smtClean="0"/>
              <a:t> are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a first stage digital </a:t>
            </a:r>
            <a:r>
              <a:rPr lang="nl-NL" dirty="0" err="1" smtClean="0"/>
              <a:t>beamformer</a:t>
            </a:r>
            <a:r>
              <a:rPr lang="nl-NL" dirty="0" smtClean="0"/>
              <a:t> we </a:t>
            </a:r>
            <a:r>
              <a:rPr lang="nl-NL" dirty="0" err="1" smtClean="0"/>
              <a:t>need</a:t>
            </a:r>
            <a:r>
              <a:rPr lang="nl-NL" dirty="0" smtClean="0"/>
              <a:t> 16x boards </a:t>
            </a:r>
            <a:r>
              <a:rPr lang="nl-NL" dirty="0" err="1" smtClean="0"/>
              <a:t>less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033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UniBoard2 </a:t>
            </a:r>
            <a:r>
              <a:rPr lang="nl-NL" dirty="0" err="1" smtClean="0"/>
              <a:t>Initial</a:t>
            </a:r>
            <a:r>
              <a:rPr lang="nl-NL" dirty="0" smtClean="0"/>
              <a:t> </a:t>
            </a:r>
            <a:r>
              <a:rPr lang="nl-NL" dirty="0" err="1" smtClean="0"/>
              <a:t>Ideas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FPGA </a:t>
            </a:r>
            <a:r>
              <a:rPr lang="nl-NL" dirty="0" err="1" smtClean="0"/>
              <a:t>technology</a:t>
            </a:r>
            <a:r>
              <a:rPr lang="nl-NL" dirty="0" smtClean="0"/>
              <a:t>: 20 </a:t>
            </a:r>
            <a:r>
              <a:rPr lang="nl-NL" dirty="0" err="1" smtClean="0"/>
              <a:t>nm</a:t>
            </a:r>
            <a:endParaRPr lang="nl-NL" dirty="0" smtClean="0"/>
          </a:p>
          <a:p>
            <a:r>
              <a:rPr lang="nl-NL" dirty="0" err="1" smtClean="0"/>
              <a:t>Focused</a:t>
            </a:r>
            <a:r>
              <a:rPr lang="nl-NL" dirty="0" smtClean="0"/>
              <a:t> on power </a:t>
            </a:r>
            <a:r>
              <a:rPr lang="nl-NL" dirty="0" err="1" smtClean="0"/>
              <a:t>reduction</a:t>
            </a:r>
            <a:endParaRPr lang="nl-NL" dirty="0" smtClean="0"/>
          </a:p>
          <a:p>
            <a:pPr lvl="1"/>
            <a:r>
              <a:rPr lang="nl-NL" dirty="0" smtClean="0"/>
              <a:t>Component </a:t>
            </a:r>
            <a:r>
              <a:rPr lang="nl-NL" dirty="0" err="1" smtClean="0"/>
              <a:t>selection</a:t>
            </a:r>
            <a:endParaRPr lang="nl-NL" dirty="0" smtClean="0"/>
          </a:p>
          <a:p>
            <a:pPr lvl="1"/>
            <a:r>
              <a:rPr lang="nl-NL" dirty="0" err="1" smtClean="0"/>
              <a:t>Production</a:t>
            </a:r>
            <a:r>
              <a:rPr lang="nl-NL" dirty="0" smtClean="0"/>
              <a:t> (lead free </a:t>
            </a:r>
            <a:r>
              <a:rPr lang="nl-NL" dirty="0" err="1" smtClean="0"/>
              <a:t>now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Components</a:t>
            </a:r>
            <a:r>
              <a:rPr lang="nl-NL" dirty="0" smtClean="0"/>
              <a:t> </a:t>
            </a:r>
            <a:r>
              <a:rPr lang="nl-NL" dirty="0" err="1" smtClean="0"/>
              <a:t>switched</a:t>
            </a:r>
            <a:r>
              <a:rPr lang="nl-NL" dirty="0" smtClean="0"/>
              <a:t> off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endParaRPr lang="nl-NL" dirty="0" smtClean="0"/>
          </a:p>
          <a:p>
            <a:pPr lvl="1"/>
            <a:r>
              <a:rPr lang="nl-NL" dirty="0" smtClean="0"/>
              <a:t>etc.</a:t>
            </a:r>
          </a:p>
          <a:p>
            <a:r>
              <a:rPr lang="nl-NL" dirty="0" smtClean="0"/>
              <a:t>Interfaces: 2x4x25G per </a:t>
            </a:r>
            <a:r>
              <a:rPr lang="nl-NL" dirty="0" smtClean="0"/>
              <a:t>FPGA (QSFP+)</a:t>
            </a:r>
          </a:p>
          <a:p>
            <a:r>
              <a:rPr lang="nl-NL" dirty="0" smtClean="0"/>
              <a:t>≥ </a:t>
            </a:r>
            <a:r>
              <a:rPr lang="nl-NL" dirty="0" smtClean="0"/>
              <a:t>8 </a:t>
            </a:r>
            <a:r>
              <a:rPr lang="nl-NL" dirty="0" err="1" smtClean="0"/>
              <a:t>FPGAs</a:t>
            </a:r>
            <a:endParaRPr lang="nl-NL" dirty="0" smtClean="0"/>
          </a:p>
          <a:p>
            <a:r>
              <a:rPr lang="nl-NL" dirty="0" err="1" smtClean="0"/>
              <a:t>Backplane</a:t>
            </a:r>
            <a:r>
              <a:rPr lang="nl-NL" dirty="0" smtClean="0"/>
              <a:t> </a:t>
            </a:r>
            <a:r>
              <a:rPr lang="nl-NL" dirty="0" err="1" smtClean="0"/>
              <a:t>oriented</a:t>
            </a:r>
            <a:r>
              <a:rPr lang="nl-NL" dirty="0" smtClean="0"/>
              <a:t> (</a:t>
            </a:r>
            <a:r>
              <a:rPr lang="nl-NL" dirty="0" err="1" smtClean="0"/>
              <a:t>to</a:t>
            </a:r>
            <a:r>
              <a:rPr lang="nl-NL" dirty="0" smtClean="0"/>
              <a:t> built </a:t>
            </a:r>
            <a:r>
              <a:rPr lang="nl-NL" dirty="0" err="1" smtClean="0"/>
              <a:t>larger</a:t>
            </a:r>
            <a:r>
              <a:rPr lang="nl-NL" dirty="0" smtClean="0"/>
              <a:t>, </a:t>
            </a:r>
            <a:r>
              <a:rPr lang="nl-NL" dirty="0" err="1" smtClean="0"/>
              <a:t>dense</a:t>
            </a:r>
            <a:r>
              <a:rPr lang="nl-NL" dirty="0" smtClean="0"/>
              <a:t> systems)</a:t>
            </a:r>
          </a:p>
          <a:p>
            <a:r>
              <a:rPr lang="nl-NL" dirty="0"/>
              <a:t>≥ </a:t>
            </a:r>
            <a:r>
              <a:rPr lang="nl-NL" dirty="0" smtClean="0"/>
              <a:t>4 </a:t>
            </a:r>
            <a:r>
              <a:rPr lang="nl-NL" dirty="0" err="1" smtClean="0"/>
              <a:t>times</a:t>
            </a:r>
            <a:r>
              <a:rPr lang="nl-NL" dirty="0" smtClean="0"/>
              <a:t> more processing</a:t>
            </a:r>
          </a:p>
          <a:p>
            <a:r>
              <a:rPr lang="nl-NL" dirty="0"/>
              <a:t>≥ 4 </a:t>
            </a:r>
            <a:r>
              <a:rPr lang="nl-NL" dirty="0" smtClean="0"/>
              <a:t>more receiver input </a:t>
            </a:r>
            <a:r>
              <a:rPr lang="nl-NL" dirty="0" err="1" smtClean="0"/>
              <a:t>bandwidth</a:t>
            </a:r>
            <a:endParaRPr lang="nl-NL" dirty="0" smtClean="0"/>
          </a:p>
          <a:p>
            <a:r>
              <a:rPr lang="nl-NL" dirty="0" smtClean="0"/>
              <a:t>Prototype </a:t>
            </a:r>
            <a:r>
              <a:rPr lang="nl-NL" dirty="0" err="1" smtClean="0"/>
              <a:t>available</a:t>
            </a:r>
            <a:r>
              <a:rPr lang="nl-NL" dirty="0" smtClean="0"/>
              <a:t> in 2014</a:t>
            </a:r>
          </a:p>
          <a:p>
            <a:r>
              <a:rPr lang="nl-NL" dirty="0" smtClean="0"/>
              <a:t>SKA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drive the design </a:t>
            </a:r>
            <a:r>
              <a:rPr lang="nl-NL" dirty="0" err="1" smtClean="0"/>
              <a:t>decisions</a:t>
            </a:r>
            <a:r>
              <a:rPr lang="nl-NL" dirty="0" smtClean="0"/>
              <a:t> 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46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AAVS1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 smtClean="0"/>
              <a:t>Assumption</a:t>
            </a:r>
            <a:r>
              <a:rPr lang="nl-NL" dirty="0" smtClean="0"/>
              <a:t>:</a:t>
            </a:r>
          </a:p>
          <a:p>
            <a:r>
              <a:rPr lang="nl-NL" dirty="0" smtClean="0"/>
              <a:t>256 antenna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 smtClean="0"/>
              <a:t>distributed</a:t>
            </a:r>
            <a:r>
              <a:rPr lang="nl-NL" dirty="0" smtClean="0"/>
              <a:t> over</a:t>
            </a:r>
          </a:p>
          <a:p>
            <a:pPr lvl="1"/>
            <a:r>
              <a:rPr lang="nl-NL" dirty="0" smtClean="0"/>
              <a:t>4 stations</a:t>
            </a:r>
          </a:p>
          <a:p>
            <a:pPr lvl="1"/>
            <a:r>
              <a:rPr lang="nl-NL" dirty="0" smtClean="0"/>
              <a:t>64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AAVS1 </a:t>
            </a:r>
            <a:r>
              <a:rPr lang="nl-NL" dirty="0" err="1" smtClean="0"/>
              <a:t>Setup</a:t>
            </a: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07504" y="1628800"/>
            <a:ext cx="1619672" cy="1368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Station 1</a:t>
            </a:r>
            <a:endParaRPr lang="nl-NL" dirty="0"/>
          </a:p>
        </p:txBody>
      </p:sp>
      <p:sp>
        <p:nvSpPr>
          <p:cNvPr id="8" name="Oval 7"/>
          <p:cNvSpPr/>
          <p:nvPr/>
        </p:nvSpPr>
        <p:spPr>
          <a:xfrm>
            <a:off x="2339752" y="1628800"/>
            <a:ext cx="1619672" cy="1368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Station 2</a:t>
            </a:r>
            <a:endParaRPr lang="nl-NL" dirty="0"/>
          </a:p>
        </p:txBody>
      </p:sp>
      <p:sp>
        <p:nvSpPr>
          <p:cNvPr id="9" name="Oval 8"/>
          <p:cNvSpPr/>
          <p:nvPr/>
        </p:nvSpPr>
        <p:spPr>
          <a:xfrm>
            <a:off x="4499992" y="1628800"/>
            <a:ext cx="1619672" cy="1368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Station 3</a:t>
            </a:r>
            <a:endParaRPr lang="nl-NL" dirty="0"/>
          </a:p>
        </p:txBody>
      </p:sp>
      <p:sp>
        <p:nvSpPr>
          <p:cNvPr id="10" name="Oval 9"/>
          <p:cNvSpPr/>
          <p:nvPr/>
        </p:nvSpPr>
        <p:spPr>
          <a:xfrm>
            <a:off x="6660232" y="1628800"/>
            <a:ext cx="1619672" cy="1368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Station 4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268760"/>
            <a:ext cx="134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64 </a:t>
            </a:r>
            <a:r>
              <a:rPr lang="nl-NL" dirty="0" err="1" smtClean="0"/>
              <a:t>elements</a:t>
            </a:r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3707904" y="4149080"/>
            <a:ext cx="1619672" cy="13681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Correlator</a:t>
            </a:r>
            <a:endParaRPr lang="nl-NL" dirty="0"/>
          </a:p>
        </p:txBody>
      </p:sp>
      <p:cxnSp>
        <p:nvCxnSpPr>
          <p:cNvPr id="14" name="Straight Arrow Connector 13"/>
          <p:cNvCxnSpPr>
            <a:stCxn id="4" idx="4"/>
            <a:endCxn id="12" idx="2"/>
          </p:cNvCxnSpPr>
          <p:nvPr/>
        </p:nvCxnSpPr>
        <p:spPr>
          <a:xfrm rot="16200000" flipH="1">
            <a:off x="1394520" y="2519772"/>
            <a:ext cx="1836204" cy="27905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</p:cNvCxnSpPr>
          <p:nvPr/>
        </p:nvCxnSpPr>
        <p:spPr>
          <a:xfrm rot="16200000" flipH="1">
            <a:off x="3032702" y="3113838"/>
            <a:ext cx="1224136" cy="990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</p:cNvCxnSpPr>
          <p:nvPr/>
        </p:nvCxnSpPr>
        <p:spPr>
          <a:xfrm rot="5400000">
            <a:off x="4472862" y="3384122"/>
            <a:ext cx="1224136" cy="449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4"/>
            <a:endCxn id="12" idx="6"/>
          </p:cNvCxnSpPr>
          <p:nvPr/>
        </p:nvCxnSpPr>
        <p:spPr>
          <a:xfrm rot="5400000">
            <a:off x="5480720" y="2843808"/>
            <a:ext cx="1836204" cy="21424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Station </a:t>
            </a:r>
            <a:r>
              <a:rPr lang="nl-NL" dirty="0" err="1" smtClean="0"/>
              <a:t>architecture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916832"/>
            <a:ext cx="19907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93096"/>
            <a:ext cx="19907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691680" y="2636912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915816" y="2708920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91680" y="2708920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91680" y="2924944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1680" y="2996952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1680" y="3212976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91680" y="3284984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91680" y="3501008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91680" y="3573016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536" y="2852936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Antennas</a:t>
            </a:r>
            <a:endParaRPr lang="nl-NL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83768" y="177281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9512" y="6237312"/>
            <a:ext cx="280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Architecture</a:t>
            </a:r>
            <a:r>
              <a:rPr lang="nl-NL" dirty="0" smtClean="0"/>
              <a:t>: </a:t>
            </a:r>
            <a:r>
              <a:rPr lang="nl-NL" dirty="0" err="1" smtClean="0"/>
              <a:t>ADCs</a:t>
            </a:r>
            <a:r>
              <a:rPr lang="nl-NL" dirty="0" smtClean="0"/>
              <a:t> centrally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1979712" y="1412776"/>
            <a:ext cx="159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Receiver</a:t>
            </a:r>
            <a:r>
              <a:rPr lang="nl-NL" dirty="0" smtClean="0"/>
              <a:t> board</a:t>
            </a:r>
            <a:endParaRPr lang="nl-NL" dirty="0"/>
          </a:p>
        </p:txBody>
      </p:sp>
      <p:sp>
        <p:nvSpPr>
          <p:cNvPr id="24" name="TextBox 23"/>
          <p:cNvSpPr txBox="1"/>
          <p:nvPr/>
        </p:nvSpPr>
        <p:spPr>
          <a:xfrm>
            <a:off x="4860032" y="1412776"/>
            <a:ext cx="243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Digital processing board</a:t>
            </a:r>
            <a:endParaRPr lang="nl-NL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5004048" y="1772816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79912" y="177281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X pol.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3923928" y="414908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 pol.</a:t>
            </a:r>
            <a:endParaRPr lang="nl-N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63688" y="5013176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987824" y="5085184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63688" y="5085184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63688" y="5301208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63688" y="5373216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63688" y="5589240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63688" y="5661248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63688" y="5877272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63688" y="5949280"/>
            <a:ext cx="20162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7544" y="5229200"/>
            <a:ext cx="10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Antennas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UniBoard</a:t>
            </a:r>
            <a:r>
              <a:rPr lang="nl-NL" dirty="0" smtClean="0"/>
              <a:t> </a:t>
            </a:r>
            <a:r>
              <a:rPr lang="nl-NL" dirty="0" err="1" smtClean="0"/>
              <a:t>Related</a:t>
            </a:r>
            <a:r>
              <a:rPr lang="nl-NL" dirty="0" smtClean="0"/>
              <a:t> Hardware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333" t="14483" r="18333" b="2069"/>
          <a:stretch>
            <a:fillRect/>
          </a:stretch>
        </p:blipFill>
        <p:spPr bwMode="auto">
          <a:xfrm>
            <a:off x="1979712" y="1412776"/>
            <a:ext cx="5544616" cy="47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iFolder\gunst\fotos\UniBoard\EUProductionRun\UniBoard_small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2068439" cy="1379234"/>
          </a:xfrm>
          <a:prstGeom prst="rect">
            <a:avLst/>
          </a:prstGeom>
          <a:noFill/>
        </p:spPr>
      </p:pic>
      <p:pic>
        <p:nvPicPr>
          <p:cNvPr id="3075" name="Picture 3" descr="Y:\VIEWlogic\Projects\Quinten\ADU\foto's\IMG_5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0205" y="2050155"/>
            <a:ext cx="2218928" cy="166425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>
            <a:off x="2195736" y="314096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04248" y="328498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6021288"/>
            <a:ext cx="26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Presented</a:t>
            </a:r>
            <a:r>
              <a:rPr lang="nl-NL" dirty="0" smtClean="0"/>
              <a:t> December 2011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41277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ADU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7740352" y="3212976"/>
            <a:ext cx="106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UniBoard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Current</a:t>
            </a:r>
            <a:r>
              <a:rPr lang="nl-NL" dirty="0" smtClean="0"/>
              <a:t> Status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D:\gunst\fotos\UniBoard\Subrack\IMG_7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1"/>
            <a:ext cx="3923886" cy="523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gunst\fotos\UniBoard\Subrack\IMG_7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5043" y="2149852"/>
            <a:ext cx="5301208" cy="39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0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Hardware </a:t>
            </a:r>
            <a:r>
              <a:rPr lang="nl-NL" dirty="0" err="1" smtClean="0"/>
              <a:t>Numbers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ADU</a:t>
            </a:r>
          </a:p>
          <a:p>
            <a:pPr lvl="1"/>
            <a:r>
              <a:rPr lang="nl-NL" dirty="0" smtClean="0"/>
              <a:t>400-800 MHz (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modified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Dual</a:t>
            </a:r>
            <a:r>
              <a:rPr lang="nl-NL" dirty="0" smtClean="0"/>
              <a:t> ADC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fmax</a:t>
            </a:r>
            <a:r>
              <a:rPr lang="nl-NL" dirty="0" smtClean="0"/>
              <a:t>=1 </a:t>
            </a:r>
            <a:r>
              <a:rPr lang="nl-NL" dirty="0" err="1" smtClean="0"/>
              <a:t>GHz</a:t>
            </a:r>
            <a:endParaRPr lang="nl-NL" dirty="0" smtClean="0"/>
          </a:p>
          <a:p>
            <a:pPr lvl="1"/>
            <a:r>
              <a:rPr lang="nl-NL" dirty="0" smtClean="0"/>
              <a:t>8 bit</a:t>
            </a:r>
          </a:p>
          <a:p>
            <a:pPr lvl="1"/>
            <a:endParaRPr lang="nl-NL" dirty="0" smtClean="0"/>
          </a:p>
          <a:p>
            <a:r>
              <a:rPr lang="nl-NL" dirty="0" err="1" smtClean="0"/>
              <a:t>UniBoard</a:t>
            </a:r>
            <a:endParaRPr lang="nl-NL" dirty="0" smtClean="0"/>
          </a:p>
          <a:p>
            <a:pPr lvl="1"/>
            <a:r>
              <a:rPr lang="nl-NL" dirty="0" smtClean="0"/>
              <a:t>16 </a:t>
            </a:r>
            <a:r>
              <a:rPr lang="nl-NL" dirty="0" err="1" smtClean="0"/>
              <a:t>signal</a:t>
            </a:r>
            <a:r>
              <a:rPr lang="nl-NL" dirty="0" smtClean="0"/>
              <a:t> </a:t>
            </a:r>
            <a:r>
              <a:rPr lang="nl-NL" dirty="0" err="1" smtClean="0"/>
              <a:t>paths</a:t>
            </a:r>
            <a:endParaRPr lang="nl-NL" dirty="0" smtClean="0"/>
          </a:p>
          <a:p>
            <a:pPr lvl="1"/>
            <a:r>
              <a:rPr lang="nl-NL" dirty="0" smtClean="0"/>
              <a:t>Input </a:t>
            </a:r>
            <a:r>
              <a:rPr lang="nl-NL" dirty="0" err="1" smtClean="0"/>
              <a:t>bandwidth</a:t>
            </a:r>
            <a:r>
              <a:rPr lang="nl-NL" dirty="0" smtClean="0"/>
              <a:t>: 400 MHz</a:t>
            </a:r>
          </a:p>
          <a:p>
            <a:pPr lvl="1"/>
            <a:r>
              <a:rPr lang="nl-NL" dirty="0" smtClean="0"/>
              <a:t>Output </a:t>
            </a:r>
            <a:r>
              <a:rPr lang="nl-NL" dirty="0" err="1" smtClean="0"/>
              <a:t>bandwidth</a:t>
            </a:r>
            <a:r>
              <a:rPr lang="nl-NL" dirty="0" smtClean="0"/>
              <a:t>: 40 </a:t>
            </a:r>
            <a:r>
              <a:rPr lang="nl-NL" dirty="0" err="1" smtClean="0"/>
              <a:t>beams</a:t>
            </a:r>
            <a:r>
              <a:rPr lang="nl-NL" dirty="0" smtClean="0"/>
              <a:t> of 300 MHz</a:t>
            </a: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Required</a:t>
            </a:r>
            <a:r>
              <a:rPr lang="nl-NL" dirty="0" smtClean="0"/>
              <a:t> </a:t>
            </a:r>
            <a:r>
              <a:rPr lang="nl-NL" dirty="0" err="1" smtClean="0"/>
              <a:t>changes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AAVS1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ADU filter </a:t>
            </a:r>
            <a:r>
              <a:rPr lang="nl-NL" dirty="0" err="1" smtClean="0"/>
              <a:t>removed</a:t>
            </a:r>
            <a:endParaRPr lang="nl-NL" dirty="0" smtClean="0"/>
          </a:p>
          <a:p>
            <a:r>
              <a:rPr lang="nl-NL" dirty="0" smtClean="0"/>
              <a:t>Sampling @ 1 </a:t>
            </a:r>
            <a:r>
              <a:rPr lang="nl-NL" dirty="0" err="1" smtClean="0"/>
              <a:t>GHz</a:t>
            </a:r>
            <a:endParaRPr lang="nl-NL" dirty="0" smtClean="0"/>
          </a:p>
          <a:p>
            <a:r>
              <a:rPr lang="nl-NL" dirty="0" err="1" smtClean="0"/>
              <a:t>UniBoard</a:t>
            </a:r>
            <a:r>
              <a:rPr lang="nl-NL" dirty="0" smtClean="0"/>
              <a:t> input </a:t>
            </a:r>
            <a:r>
              <a:rPr lang="nl-NL" dirty="0" err="1" smtClean="0"/>
              <a:t>bandwidth</a:t>
            </a:r>
            <a:r>
              <a:rPr lang="nl-NL" dirty="0" smtClean="0"/>
              <a:t> 1 </a:t>
            </a:r>
            <a:r>
              <a:rPr lang="nl-NL" dirty="0" err="1" smtClean="0"/>
              <a:t>GHz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much</a:t>
            </a:r>
            <a:r>
              <a:rPr lang="nl-NL" dirty="0" smtClean="0"/>
              <a:t> hardware </a:t>
            </a:r>
            <a:r>
              <a:rPr lang="nl-NL" dirty="0" err="1" smtClean="0"/>
              <a:t>required</a:t>
            </a:r>
            <a:r>
              <a:rPr lang="nl-NL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628775"/>
            <a:ext cx="8604250" cy="4464050"/>
          </a:xfrm>
        </p:spPr>
        <p:txBody>
          <a:bodyPr/>
          <a:lstStyle/>
          <a:p>
            <a:r>
              <a:rPr lang="nl-NL" dirty="0" smtClean="0"/>
              <a:t>Per AAVS1 station: 2*64/16 = 8 </a:t>
            </a:r>
            <a:r>
              <a:rPr lang="nl-NL" dirty="0" err="1" smtClean="0"/>
              <a:t>UniBoards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(2 </a:t>
            </a:r>
            <a:r>
              <a:rPr lang="nl-NL" dirty="0" err="1" smtClean="0"/>
              <a:t>represents</a:t>
            </a:r>
            <a:r>
              <a:rPr lang="nl-NL" dirty="0" smtClean="0"/>
              <a:t> X </a:t>
            </a:r>
            <a:r>
              <a:rPr lang="nl-NL" dirty="0" err="1" smtClean="0"/>
              <a:t>and</a:t>
            </a:r>
            <a:r>
              <a:rPr lang="nl-NL" dirty="0" smtClean="0"/>
              <a:t> Y pol.)</a:t>
            </a:r>
          </a:p>
          <a:p>
            <a:r>
              <a:rPr lang="nl-NL" dirty="0" smtClean="0"/>
              <a:t>Total: 32 </a:t>
            </a:r>
            <a:r>
              <a:rPr lang="nl-NL" dirty="0" err="1" smtClean="0"/>
              <a:t>UniBoards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903971234"/>
      </p:ext>
    </p:extLst>
  </p:cSld>
  <p:clrMapOvr>
    <a:masterClrMapping/>
  </p:clrMapOvr>
</p:sld>
</file>

<file path=ppt/theme/theme1.xml><?xml version="1.0" encoding="utf-8"?>
<a:theme xmlns:a="http://schemas.openxmlformats.org/drawingml/2006/main" name="SKA_Presentation_Theme">
  <a:themeElements>
    <a:clrScheme name="SKA1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00AEEF"/>
      </a:accent1>
      <a:accent2>
        <a:srgbClr val="0054A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4A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SKA_Presentation_Theme</Template>
  <TotalTime>0</TotalTime>
  <Words>394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SKA_Presentation_Theme</vt:lpstr>
      <vt:lpstr>Signal Processing for  Aperture Arrays   </vt:lpstr>
      <vt:lpstr>AAVS1</vt:lpstr>
      <vt:lpstr>AAVS1 Setup</vt:lpstr>
      <vt:lpstr>Station architecture</vt:lpstr>
      <vt:lpstr>UniBoard Related Hardware</vt:lpstr>
      <vt:lpstr>Current Status</vt:lpstr>
      <vt:lpstr>Hardware Numbers</vt:lpstr>
      <vt:lpstr>Required changes for AAVS1</vt:lpstr>
      <vt:lpstr>How much hardware required?</vt:lpstr>
      <vt:lpstr>UniBoard Cost Breakdown</vt:lpstr>
      <vt:lpstr>UniBoard2</vt:lpstr>
      <vt:lpstr>SKA1 Station</vt:lpstr>
      <vt:lpstr>Number of required boards</vt:lpstr>
      <vt:lpstr>Signal processing design</vt:lpstr>
      <vt:lpstr>UniBoard2 Initial Ideas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Jobowler</dc:creator>
  <cp:lastModifiedBy>André Gunst</cp:lastModifiedBy>
  <cp:revision>283</cp:revision>
  <dcterms:created xsi:type="dcterms:W3CDTF">2011-04-05T09:46:17Z</dcterms:created>
  <dcterms:modified xsi:type="dcterms:W3CDTF">2012-04-16T14:45:52Z</dcterms:modified>
</cp:coreProperties>
</file>