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4" r:id="rId9"/>
    <p:sldId id="263" r:id="rId10"/>
    <p:sldId id="267" r:id="rId11"/>
    <p:sldId id="265" r:id="rId12"/>
    <p:sldId id="270" r:id="rId13"/>
    <p:sldId id="266" r:id="rId14"/>
    <p:sldId id="268" r:id="rId15"/>
    <p:sldId id="269" r:id="rId16"/>
    <p:sldId id="273" r:id="rId17"/>
    <p:sldId id="274" r:id="rId18"/>
    <p:sldId id="275" r:id="rId19"/>
    <p:sldId id="276" r:id="rId20"/>
    <p:sldId id="277" r:id="rId21"/>
    <p:sldId id="278" r:id="rId22"/>
    <p:sldId id="271" r:id="rId23"/>
    <p:sldId id="280" r:id="rId24"/>
    <p:sldId id="281" r:id="rId25"/>
    <p:sldId id="282" r:id="rId26"/>
    <p:sldId id="283" r:id="rId27"/>
    <p:sldId id="284" r:id="rId28"/>
    <p:sldId id="285" r:id="rId29"/>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bg1"/>
        </a:solidFill>
        <a:latin typeface="Arial" charset="0"/>
        <a:ea typeface="ＭＳ Ｐゴシック" charset="0"/>
        <a:cs typeface="ＭＳ Ｐゴシック" charset="0"/>
      </a:defRPr>
    </a:lvl1pPr>
    <a:lvl2pPr marL="457200" algn="ctr" rtl="0" eaLnBrk="0" fontAlgn="base" hangingPunct="0">
      <a:spcBef>
        <a:spcPct val="0"/>
      </a:spcBef>
      <a:spcAft>
        <a:spcPct val="0"/>
      </a:spcAft>
      <a:defRPr sz="2400" kern="1200">
        <a:solidFill>
          <a:schemeClr val="bg1"/>
        </a:solidFill>
        <a:latin typeface="Arial" charset="0"/>
        <a:ea typeface="ＭＳ Ｐゴシック" charset="0"/>
        <a:cs typeface="ＭＳ Ｐゴシック" charset="0"/>
      </a:defRPr>
    </a:lvl2pPr>
    <a:lvl3pPr marL="914400" algn="ctr" rtl="0" eaLnBrk="0" fontAlgn="base" hangingPunct="0">
      <a:spcBef>
        <a:spcPct val="0"/>
      </a:spcBef>
      <a:spcAft>
        <a:spcPct val="0"/>
      </a:spcAft>
      <a:defRPr sz="2400" kern="1200">
        <a:solidFill>
          <a:schemeClr val="bg1"/>
        </a:solidFill>
        <a:latin typeface="Arial" charset="0"/>
        <a:ea typeface="ＭＳ Ｐゴシック" charset="0"/>
        <a:cs typeface="ＭＳ Ｐゴシック" charset="0"/>
      </a:defRPr>
    </a:lvl3pPr>
    <a:lvl4pPr marL="1371600" algn="ctr" rtl="0" eaLnBrk="0" fontAlgn="base" hangingPunct="0">
      <a:spcBef>
        <a:spcPct val="0"/>
      </a:spcBef>
      <a:spcAft>
        <a:spcPct val="0"/>
      </a:spcAft>
      <a:defRPr sz="2400" kern="1200">
        <a:solidFill>
          <a:schemeClr val="bg1"/>
        </a:solidFill>
        <a:latin typeface="Arial" charset="0"/>
        <a:ea typeface="ＭＳ Ｐゴシック" charset="0"/>
        <a:cs typeface="ＭＳ Ｐゴシック" charset="0"/>
      </a:defRPr>
    </a:lvl4pPr>
    <a:lvl5pPr marL="1828800" algn="ctr" rtl="0" eaLnBrk="0" fontAlgn="base" hangingPunct="0">
      <a:spcBef>
        <a:spcPct val="0"/>
      </a:spcBef>
      <a:spcAft>
        <a:spcPct val="0"/>
      </a:spcAft>
      <a:defRPr sz="2400" kern="1200">
        <a:solidFill>
          <a:schemeClr val="bg1"/>
        </a:solidFill>
        <a:latin typeface="Arial" charset="0"/>
        <a:ea typeface="ＭＳ Ｐゴシック" charset="0"/>
        <a:cs typeface="ＭＳ Ｐゴシック" charset="0"/>
      </a:defRPr>
    </a:lvl5pPr>
    <a:lvl6pPr marL="2286000" algn="l" defTabSz="457200" rtl="0" eaLnBrk="1" latinLnBrk="0" hangingPunct="1">
      <a:defRPr sz="2400" kern="1200">
        <a:solidFill>
          <a:schemeClr val="bg1"/>
        </a:solidFill>
        <a:latin typeface="Arial" charset="0"/>
        <a:ea typeface="ＭＳ Ｐゴシック" charset="0"/>
        <a:cs typeface="ＭＳ Ｐゴシック" charset="0"/>
      </a:defRPr>
    </a:lvl6pPr>
    <a:lvl7pPr marL="2743200" algn="l" defTabSz="457200" rtl="0" eaLnBrk="1" latinLnBrk="0" hangingPunct="1">
      <a:defRPr sz="2400" kern="1200">
        <a:solidFill>
          <a:schemeClr val="bg1"/>
        </a:solidFill>
        <a:latin typeface="Arial" charset="0"/>
        <a:ea typeface="ＭＳ Ｐゴシック" charset="0"/>
        <a:cs typeface="ＭＳ Ｐゴシック" charset="0"/>
      </a:defRPr>
    </a:lvl7pPr>
    <a:lvl8pPr marL="3200400" algn="l" defTabSz="457200" rtl="0" eaLnBrk="1" latinLnBrk="0" hangingPunct="1">
      <a:defRPr sz="2400" kern="1200">
        <a:solidFill>
          <a:schemeClr val="bg1"/>
        </a:solidFill>
        <a:latin typeface="Arial" charset="0"/>
        <a:ea typeface="ＭＳ Ｐゴシック" charset="0"/>
        <a:cs typeface="ＭＳ Ｐゴシック" charset="0"/>
      </a:defRPr>
    </a:lvl8pPr>
    <a:lvl9pPr marL="3657600" algn="l" defTabSz="457200" rtl="0" eaLnBrk="1" latinLnBrk="0" hangingPunct="1">
      <a:defRPr sz="2400" kern="1200">
        <a:solidFill>
          <a:schemeClr val="bg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191919"/>
    <a:srgbClr val="00FF00"/>
    <a:srgbClr val="FF0000"/>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49" d="100"/>
          <a:sy n="149" d="100"/>
        </p:scale>
        <p:origin x="-1992" y="-112"/>
      </p:cViewPr>
      <p:guideLst>
        <p:guide orient="horz" pos="1162"/>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none" lIns="91440" tIns="45720" rIns="91440" bIns="45720" numCol="1" anchor="t" anchorCtr="0" compatLnSpc="1">
            <a:prstTxWarp prst="textNoShape">
              <a:avLst/>
            </a:prstTxWarp>
            <a:spAutoFit/>
          </a:bodyPr>
          <a:lstStyle>
            <a:lvl1pPr algn="l">
              <a:defRPr sz="1200"/>
            </a:lvl1pPr>
          </a:lstStyle>
          <a:p>
            <a:pPr>
              <a:defRPr/>
            </a:pPr>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none" lIns="91440" tIns="45720" rIns="91440" bIns="45720" numCol="1" anchor="t" anchorCtr="0" compatLnSpc="1">
            <a:prstTxWarp prst="textNoShape">
              <a:avLst/>
            </a:prstTxWarp>
            <a:spAutoFit/>
          </a:bodyPr>
          <a:lstStyle>
            <a:lvl1pPr algn="r">
              <a:defRPr sz="1200"/>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2665413" cy="1227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none" lIns="91440" tIns="45720" rIns="91440" bIns="4572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none" lIns="91440" tIns="45720" rIns="91440" bIns="45720" numCol="1" anchor="b" anchorCtr="0" compatLnSpc="1">
            <a:prstTxWarp prst="textNoShape">
              <a:avLst/>
            </a:prstTxWarp>
            <a:spAutoFit/>
          </a:bodyPr>
          <a:lstStyle>
            <a:lvl1pPr algn="l">
              <a:defRPr sz="1200"/>
            </a:lvl1pPr>
          </a:lstStyle>
          <a:p>
            <a:pPr>
              <a:defRPr/>
            </a:pPr>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none" lIns="91440" tIns="45720" rIns="91440" bIns="45720" numCol="1" anchor="b" anchorCtr="0" compatLnSpc="1">
            <a:prstTxWarp prst="textNoShape">
              <a:avLst/>
            </a:prstTxWarp>
            <a:spAutoFit/>
          </a:bodyPr>
          <a:lstStyle>
            <a:lvl1pPr algn="r">
              <a:defRPr sz="1200"/>
            </a:lvl1pPr>
          </a:lstStyle>
          <a:p>
            <a:pPr>
              <a:defRPr/>
            </a:pPr>
            <a:fld id="{9919A354-326B-A04F-BE6C-2C9A789E531C}" type="slidenum">
              <a:rPr lang="en-US"/>
              <a:pPr>
                <a:defRPr/>
              </a:pPr>
              <a:t>‹#›</a:t>
            </a:fld>
            <a:endParaRPr lang="en-US"/>
          </a:p>
        </p:txBody>
      </p:sp>
    </p:spTree>
    <p:extLst>
      <p:ext uri="{BB962C8B-B14F-4D97-AF65-F5344CB8AC3E}">
        <p14:creationId xmlns:p14="http://schemas.microsoft.com/office/powerpoint/2010/main" val="16440646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A7B07D1-E344-1548-82D2-079F8651FDB1}" type="slidenum">
              <a:rPr lang="en-US"/>
              <a:pPr>
                <a:defRPr/>
              </a:pPr>
              <a:t>1</a:t>
            </a:fld>
            <a:endParaRPr lang="en-US"/>
          </a:p>
        </p:txBody>
      </p:sp>
      <p:sp>
        <p:nvSpPr>
          <p:cNvPr id="51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5123" name="Rectangle 3"/>
          <p:cNvSpPr>
            <a:spLocks noGrp="1" noChangeArrowheads="1"/>
          </p:cNvSpPr>
          <p:nvPr>
            <p:ph type="body" idx="1"/>
          </p:nvPr>
        </p:nvSpPr>
        <p:spPr>
          <a:xfrm>
            <a:off x="914400" y="4343400"/>
            <a:ext cx="6392863" cy="750888"/>
          </a:xfrm>
        </p:spPr>
        <p:txBody>
          <a:bodyPr/>
          <a:lstStyle/>
          <a:p>
            <a:pPr eaLnBrk="1" hangingPunct="1">
              <a:defRPr/>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Click to edit Master subtitle style</a:t>
            </a:r>
            <a:endParaRPr lang="en-US"/>
          </a:p>
        </p:txBody>
      </p:sp>
    </p:spTree>
    <p:extLst>
      <p:ext uri="{BB962C8B-B14F-4D97-AF65-F5344CB8AC3E}">
        <p14:creationId xmlns:p14="http://schemas.microsoft.com/office/powerpoint/2010/main" val="38736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Tree>
    <p:extLst>
      <p:ext uri="{BB962C8B-B14F-4D97-AF65-F5344CB8AC3E}">
        <p14:creationId xmlns:p14="http://schemas.microsoft.com/office/powerpoint/2010/main" val="406636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nl-NL"/>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Tree>
    <p:extLst>
      <p:ext uri="{BB962C8B-B14F-4D97-AF65-F5344CB8AC3E}">
        <p14:creationId xmlns:p14="http://schemas.microsoft.com/office/powerpoint/2010/main" val="1343599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idx="1"/>
          </p:nvPr>
        </p:nvSpPr>
        <p:spPr/>
        <p:txBody>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Tree>
    <p:extLst>
      <p:ext uri="{BB962C8B-B14F-4D97-AF65-F5344CB8AC3E}">
        <p14:creationId xmlns:p14="http://schemas.microsoft.com/office/powerpoint/2010/main" val="3563943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Click to edit Master text styles</a:t>
            </a:r>
          </a:p>
        </p:txBody>
      </p:sp>
    </p:spTree>
    <p:extLst>
      <p:ext uri="{BB962C8B-B14F-4D97-AF65-F5344CB8AC3E}">
        <p14:creationId xmlns:p14="http://schemas.microsoft.com/office/powerpoint/2010/main" val="873850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Tree>
    <p:extLst>
      <p:ext uri="{BB962C8B-B14F-4D97-AF65-F5344CB8AC3E}">
        <p14:creationId xmlns:p14="http://schemas.microsoft.com/office/powerpoint/2010/main" val="4217178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nl-NL"/>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Tree>
    <p:extLst>
      <p:ext uri="{BB962C8B-B14F-4D97-AF65-F5344CB8AC3E}">
        <p14:creationId xmlns:p14="http://schemas.microsoft.com/office/powerpoint/2010/main" val="301857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Tree>
    <p:extLst>
      <p:ext uri="{BB962C8B-B14F-4D97-AF65-F5344CB8AC3E}">
        <p14:creationId xmlns:p14="http://schemas.microsoft.com/office/powerpoint/2010/main" val="13964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810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Tree>
    <p:extLst>
      <p:ext uri="{BB962C8B-B14F-4D97-AF65-F5344CB8AC3E}">
        <p14:creationId xmlns:p14="http://schemas.microsoft.com/office/powerpoint/2010/main" val="28103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Drag picture to placeholder or click icon to add</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Tree>
    <p:extLst>
      <p:ext uri="{BB962C8B-B14F-4D97-AF65-F5344CB8AC3E}">
        <p14:creationId xmlns:p14="http://schemas.microsoft.com/office/powerpoint/2010/main" val="37616703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10"/>
          <p:cNvSpPr>
            <a:spLocks noChangeArrowheads="1"/>
          </p:cNvSpPr>
          <p:nvPr/>
        </p:nvSpPr>
        <p:spPr bwMode="auto">
          <a:xfrm>
            <a:off x="0" y="6627813"/>
            <a:ext cx="9150350" cy="228600"/>
          </a:xfrm>
          <a:prstGeom prst="rect">
            <a:avLst/>
          </a:prstGeom>
          <a:solidFill>
            <a:schemeClr val="bg2"/>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solidFill>
                <a:schemeClr val="tx1"/>
              </a:solidFill>
            </a:endParaRPr>
          </a:p>
        </p:txBody>
      </p:sp>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nl-NL"/>
              <a:t>Click to edit Master title style</a:t>
            </a:r>
            <a:endParaRPr lang="en-US"/>
          </a:p>
        </p:txBody>
      </p:sp>
      <p:sp>
        <p:nvSpPr>
          <p:cNvPr id="1028"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1029" name="Rectangle 7"/>
          <p:cNvSpPr>
            <a:spLocks noChangeArrowheads="1"/>
          </p:cNvSpPr>
          <p:nvPr/>
        </p:nvSpPr>
        <p:spPr bwMode="auto">
          <a:xfrm>
            <a:off x="-38100" y="6583363"/>
            <a:ext cx="19050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l"/>
            <a:r>
              <a:rPr lang="en-US" sz="1400"/>
              <a:t>TOG - Ventspils</a:t>
            </a:r>
          </a:p>
        </p:txBody>
      </p:sp>
      <p:sp>
        <p:nvSpPr>
          <p:cNvPr id="1030" name="Text Box 8"/>
          <p:cNvSpPr txBox="1">
            <a:spLocks noChangeArrowheads="1"/>
          </p:cNvSpPr>
          <p:nvPr/>
        </p:nvSpPr>
        <p:spPr bwMode="auto">
          <a:xfrm>
            <a:off x="8196263" y="6578600"/>
            <a:ext cx="973118" cy="307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bg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bg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bg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bg1"/>
                </a:solidFill>
                <a:latin typeface="Arial" charset="0"/>
                <a:ea typeface="ＭＳ Ｐゴシック" charset="0"/>
              </a:defRPr>
            </a:lvl9pPr>
          </a:lstStyle>
          <a:p>
            <a:pPr algn="l">
              <a:defRPr/>
            </a:pPr>
            <a:r>
              <a:rPr lang="en-US" sz="1400" smtClean="0"/>
              <a:t>May 2017</a:t>
            </a:r>
          </a:p>
        </p:txBody>
      </p:sp>
      <p:sp>
        <p:nvSpPr>
          <p:cNvPr id="1031" name="Rectangle 11"/>
          <p:cNvSpPr>
            <a:spLocks noChangeArrowheads="1"/>
          </p:cNvSpPr>
          <p:nvPr/>
        </p:nvSpPr>
        <p:spPr bwMode="auto">
          <a:xfrm>
            <a:off x="1889125" y="6629400"/>
            <a:ext cx="6019800" cy="225425"/>
          </a:xfrm>
          <a:prstGeom prst="rect">
            <a:avLst/>
          </a:prstGeom>
          <a:solidFill>
            <a:srgbClr val="969696"/>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2" name="Text Box 9"/>
          <p:cNvSpPr txBox="1">
            <a:spLocks noChangeArrowheads="1"/>
          </p:cNvSpPr>
          <p:nvPr/>
        </p:nvSpPr>
        <p:spPr bwMode="auto">
          <a:xfrm>
            <a:off x="1854200" y="6581775"/>
            <a:ext cx="17526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bg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bg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bg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bg1"/>
                </a:solidFill>
                <a:latin typeface="Arial" charset="0"/>
                <a:ea typeface="ＭＳ Ｐゴシック" charset="0"/>
              </a:defRPr>
            </a:lvl9pPr>
          </a:lstStyle>
          <a:p>
            <a:pPr algn="l">
              <a:spcBef>
                <a:spcPct val="50000"/>
              </a:spcBef>
              <a:defRPr/>
            </a:pPr>
            <a:r>
              <a:rPr lang="en-US" sz="1400" smtClean="0">
                <a:solidFill>
                  <a:schemeClr val="tx1"/>
                </a:solidFill>
              </a:rPr>
              <a:t>verkouter@jive.eu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bg1"/>
          </a:solidFill>
          <a:latin typeface="+mj-lt"/>
          <a:ea typeface="+mj-ea"/>
          <a:cs typeface="+mj-cs"/>
        </a:defRPr>
      </a:lvl1pPr>
      <a:lvl2pPr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2pPr>
      <a:lvl3pPr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3pPr>
      <a:lvl4pPr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4pPr>
      <a:lvl5pPr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6pPr>
      <a:lvl7pPr marL="914400"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7pPr>
      <a:lvl8pPr marL="1371600"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8pPr>
      <a:lvl9pPr marL="1828800" algn="ctr" rtl="0" eaLnBrk="1" fontAlgn="base" hangingPunct="1">
        <a:spcBef>
          <a:spcPct val="0"/>
        </a:spcBef>
        <a:spcAft>
          <a:spcPct val="0"/>
        </a:spcAft>
        <a:defRPr sz="4400">
          <a:solidFill>
            <a:schemeClr val="bg1"/>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3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a:solidFill>
            <a:schemeClr val="bg1"/>
          </a:solidFill>
          <a:latin typeface="+mn-lt"/>
          <a:ea typeface="+mn-ea"/>
        </a:defRPr>
      </a:lvl2pPr>
      <a:lvl3pPr marL="1143000" indent="-228600" algn="l" rtl="0" eaLnBrk="1" fontAlgn="base" hangingPunct="1">
        <a:spcBef>
          <a:spcPct val="20000"/>
        </a:spcBef>
        <a:spcAft>
          <a:spcPct val="0"/>
        </a:spcAft>
        <a:buChar char="•"/>
        <a:defRPr sz="2400">
          <a:solidFill>
            <a:schemeClr val="bg1"/>
          </a:solidFill>
          <a:latin typeface="+mn-lt"/>
          <a:ea typeface="+mn-ea"/>
        </a:defRPr>
      </a:lvl3pPr>
      <a:lvl4pPr marL="1600200" indent="-228600" algn="l" rtl="0" eaLnBrk="1" fontAlgn="base" hangingPunct="1">
        <a:spcBef>
          <a:spcPct val="20000"/>
        </a:spcBef>
        <a:spcAft>
          <a:spcPct val="0"/>
        </a:spcAft>
        <a:buChar char="–"/>
        <a:defRPr sz="2000">
          <a:solidFill>
            <a:schemeClr val="bg1"/>
          </a:solidFill>
          <a:latin typeface="+mn-lt"/>
          <a:ea typeface="+mn-ea"/>
        </a:defRPr>
      </a:lvl4pPr>
      <a:lvl5pPr marL="2057400" indent="-228600" algn="l" rtl="0" eaLnBrk="1" fontAlgn="base" hangingPunct="1">
        <a:spcBef>
          <a:spcPct val="20000"/>
        </a:spcBef>
        <a:spcAft>
          <a:spcPct val="0"/>
        </a:spcAft>
        <a:buChar char="»"/>
        <a:defRPr sz="2000">
          <a:solidFill>
            <a:schemeClr val="bg1"/>
          </a:solidFill>
          <a:latin typeface="+mn-lt"/>
          <a:ea typeface="+mn-ea"/>
        </a:defRPr>
      </a:lvl5pPr>
      <a:lvl6pPr marL="2514600" indent="-228600" algn="l" rtl="0" eaLnBrk="1" fontAlgn="base" hangingPunct="1">
        <a:spcBef>
          <a:spcPct val="20000"/>
        </a:spcBef>
        <a:spcAft>
          <a:spcPct val="0"/>
        </a:spcAft>
        <a:buChar char="»"/>
        <a:defRPr sz="2000">
          <a:solidFill>
            <a:schemeClr val="bg1"/>
          </a:solidFill>
          <a:latin typeface="+mn-lt"/>
          <a:ea typeface="+mn-ea"/>
        </a:defRPr>
      </a:lvl6pPr>
      <a:lvl7pPr marL="2971800" indent="-228600" algn="l" rtl="0" eaLnBrk="1" fontAlgn="base" hangingPunct="1">
        <a:spcBef>
          <a:spcPct val="20000"/>
        </a:spcBef>
        <a:spcAft>
          <a:spcPct val="0"/>
        </a:spcAft>
        <a:buChar char="»"/>
        <a:defRPr sz="2000">
          <a:solidFill>
            <a:schemeClr val="bg1"/>
          </a:solidFill>
          <a:latin typeface="+mn-lt"/>
          <a:ea typeface="+mn-ea"/>
        </a:defRPr>
      </a:lvl7pPr>
      <a:lvl8pPr marL="3429000" indent="-228600" algn="l" rtl="0" eaLnBrk="1" fontAlgn="base" hangingPunct="1">
        <a:spcBef>
          <a:spcPct val="20000"/>
        </a:spcBef>
        <a:spcAft>
          <a:spcPct val="0"/>
        </a:spcAft>
        <a:buChar char="»"/>
        <a:defRPr sz="2000">
          <a:solidFill>
            <a:schemeClr val="bg1"/>
          </a:solidFill>
          <a:latin typeface="+mn-lt"/>
          <a:ea typeface="+mn-ea"/>
        </a:defRPr>
      </a:lvl8pPr>
      <a:lvl9pPr marL="3886200" indent="-228600" algn="l" rtl="0" eaLnBrk="1" fontAlgn="base" hangingPunct="1">
        <a:spcBef>
          <a:spcPct val="20000"/>
        </a:spcBef>
        <a:spcAft>
          <a:spcPct val="0"/>
        </a:spcAft>
        <a:buChar char="»"/>
        <a:defRPr sz="2000">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2105" y="2276872"/>
            <a:ext cx="5210944" cy="1107996"/>
          </a:xfrm>
          <a:prstGeom prst="rect">
            <a:avLst/>
          </a:prstGeom>
          <a:noFill/>
        </p:spPr>
        <p:txBody>
          <a:bodyPr wrap="none">
            <a:spAutoFit/>
          </a:bodyPr>
          <a:lstStyle/>
          <a:p>
            <a:pPr>
              <a:defRPr/>
            </a:pPr>
            <a:r>
              <a:rPr lang="nl-NL" sz="6600" b="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jive5ab 2.8.1</a:t>
            </a:r>
          </a:p>
        </p:txBody>
      </p:sp>
      <p:sp>
        <p:nvSpPr>
          <p:cNvPr id="3074" name="TextBox 2"/>
          <p:cNvSpPr txBox="1">
            <a:spLocks noChangeArrowheads="1"/>
          </p:cNvSpPr>
          <p:nvPr/>
        </p:nvSpPr>
        <p:spPr bwMode="auto">
          <a:xfrm>
            <a:off x="2267744" y="3356992"/>
            <a:ext cx="69241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algn="ctr" eaLnBrk="0" fontAlgn="base" hangingPunct="0">
              <a:spcBef>
                <a:spcPct val="0"/>
              </a:spcBef>
              <a:spcAft>
                <a:spcPct val="0"/>
              </a:spcAft>
              <a:defRPr sz="2400">
                <a:solidFill>
                  <a:schemeClr val="bg1"/>
                </a:solidFill>
                <a:latin typeface="Arial" charset="0"/>
                <a:ea typeface="ＭＳ Ｐゴシック" charset="0"/>
              </a:defRPr>
            </a:lvl6pPr>
            <a:lvl7pPr marL="2971800" indent="-228600" algn="ctr" eaLnBrk="0" fontAlgn="base" hangingPunct="0">
              <a:spcBef>
                <a:spcPct val="0"/>
              </a:spcBef>
              <a:spcAft>
                <a:spcPct val="0"/>
              </a:spcAft>
              <a:defRPr sz="2400">
                <a:solidFill>
                  <a:schemeClr val="bg1"/>
                </a:solidFill>
                <a:latin typeface="Arial" charset="0"/>
                <a:ea typeface="ＭＳ Ｐゴシック" charset="0"/>
              </a:defRPr>
            </a:lvl7pPr>
            <a:lvl8pPr marL="3429000" indent="-228600" algn="ctr" eaLnBrk="0" fontAlgn="base" hangingPunct="0">
              <a:spcBef>
                <a:spcPct val="0"/>
              </a:spcBef>
              <a:spcAft>
                <a:spcPct val="0"/>
              </a:spcAft>
              <a:defRPr sz="2400">
                <a:solidFill>
                  <a:schemeClr val="bg1"/>
                </a:solidFill>
                <a:latin typeface="Arial" charset="0"/>
                <a:ea typeface="ＭＳ Ｐゴシック" charset="0"/>
              </a:defRPr>
            </a:lvl8pPr>
            <a:lvl9pPr marL="3886200" indent="-228600" algn="ctr" eaLnBrk="0" fontAlgn="base" hangingPunct="0">
              <a:spcBef>
                <a:spcPct val="0"/>
              </a:spcBef>
              <a:spcAft>
                <a:spcPct val="0"/>
              </a:spcAft>
              <a:defRPr sz="2400">
                <a:solidFill>
                  <a:schemeClr val="bg1"/>
                </a:solidFill>
                <a:latin typeface="Arial" charset="0"/>
                <a:ea typeface="ＭＳ Ｐゴシック" charset="0"/>
              </a:defRPr>
            </a:lvl9pPr>
          </a:lstStyle>
          <a:p>
            <a:r>
              <a:rPr lang="en-US"/>
              <a:t>and support acts </a:t>
            </a:r>
            <a:r>
              <a:rPr lang="en-US">
                <a:latin typeface="Courier New"/>
                <a:cs typeface="Courier New"/>
              </a:rPr>
              <a:t>m5copy</a:t>
            </a:r>
            <a:r>
              <a:rPr lang="en-US"/>
              <a:t> and </a:t>
            </a:r>
            <a:r>
              <a:rPr lang="en-US">
                <a:latin typeface="Courier New"/>
                <a:cs typeface="Courier New"/>
              </a:rPr>
              <a:t>vbs_{fs,ls,rm}</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7489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More fixes in 2.8.1</a:t>
            </a:r>
          </a:p>
        </p:txBody>
      </p:sp>
      <p:sp>
        <p:nvSpPr>
          <p:cNvPr id="3" name="TextBox 2"/>
          <p:cNvSpPr txBox="1"/>
          <p:nvPr/>
        </p:nvSpPr>
        <p:spPr>
          <a:xfrm>
            <a:off x="251520" y="1488275"/>
            <a:ext cx="9001000" cy="2308324"/>
          </a:xfrm>
          <a:prstGeom prst="rect">
            <a:avLst/>
          </a:prstGeom>
          <a:noFill/>
        </p:spPr>
        <p:txBody>
          <a:bodyPr wrap="square" rtlCol="0">
            <a:spAutoFit/>
          </a:bodyPr>
          <a:lstStyle/>
          <a:p>
            <a:pPr algn="l"/>
            <a:r>
              <a:rPr lang="en-US"/>
              <a:t>Outward visible</a:t>
            </a:r>
          </a:p>
          <a:p>
            <a:pPr marL="342900" indent="-342900" algn="l">
              <a:buFont typeface="Arial"/>
              <a:buChar char="•"/>
            </a:pPr>
            <a:r>
              <a:rPr lang="en-US">
                <a:latin typeface="Courier New"/>
                <a:cs typeface="Courier New"/>
              </a:rPr>
              <a:t>jive5ab </a:t>
            </a:r>
            <a:r>
              <a:rPr lang="en-US">
                <a:latin typeface="+mn-lt"/>
                <a:cs typeface="Courier New"/>
              </a:rPr>
              <a:t>2.8.0 lost ability to erase/initialize new disk packs</a:t>
            </a:r>
          </a:p>
          <a:p>
            <a:pPr marL="800100" lvl="1" indent="-342900" algn="l">
              <a:buFont typeface="Arial"/>
              <a:buChar char="•"/>
            </a:pPr>
            <a:r>
              <a:rPr lang="en-US">
                <a:latin typeface="+mn-lt"/>
                <a:cs typeface="Courier New"/>
              </a:rPr>
              <a:t>introduced by self, focussing on non-bank mode ...</a:t>
            </a:r>
          </a:p>
          <a:p>
            <a:pPr marL="800100" lvl="1"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leftovers from change-of-internal-unit of frequency MHz→Hz</a:t>
            </a:r>
          </a:p>
          <a:p>
            <a:pPr marL="800100" lvl="1" indent="-342900" algn="l">
              <a:buFont typeface="Arial"/>
              <a:buChar char="•"/>
            </a:pPr>
            <a:r>
              <a:rPr lang="en-US">
                <a:latin typeface="+mn-lt"/>
                <a:cs typeface="Courier New"/>
              </a:rPr>
              <a:t>few instances overlooked in high-res time stamps of 2.8.0 </a:t>
            </a:r>
          </a:p>
        </p:txBody>
      </p:sp>
    </p:spTree>
    <p:extLst>
      <p:ext uri="{BB962C8B-B14F-4D97-AF65-F5344CB8AC3E}">
        <p14:creationId xmlns:p14="http://schemas.microsoft.com/office/powerpoint/2010/main" val="47439686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7489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More fixes in 2.8.1</a:t>
            </a:r>
          </a:p>
        </p:txBody>
      </p:sp>
      <p:sp>
        <p:nvSpPr>
          <p:cNvPr id="3" name="TextBox 2"/>
          <p:cNvSpPr txBox="1"/>
          <p:nvPr/>
        </p:nvSpPr>
        <p:spPr>
          <a:xfrm>
            <a:off x="251520" y="1492343"/>
            <a:ext cx="9001000" cy="2677656"/>
          </a:xfrm>
          <a:prstGeom prst="rect">
            <a:avLst/>
          </a:prstGeom>
          <a:noFill/>
        </p:spPr>
        <p:txBody>
          <a:bodyPr wrap="square" rtlCol="0">
            <a:spAutoFit/>
          </a:bodyPr>
          <a:lstStyle/>
          <a:p>
            <a:pPr algn="l"/>
            <a:r>
              <a:rPr lang="en-US"/>
              <a:t>Outward visible</a:t>
            </a:r>
          </a:p>
          <a:p>
            <a:pPr marL="342900" indent="-342900" algn="l">
              <a:buFont typeface="Arial"/>
              <a:buChar char="•"/>
            </a:pPr>
            <a:r>
              <a:rPr lang="en-US">
                <a:latin typeface="Courier New"/>
                <a:cs typeface="Courier New"/>
              </a:rPr>
              <a:t>net2out </a:t>
            </a:r>
            <a:r>
              <a:rPr lang="en-US">
                <a:latin typeface="+mn-lt"/>
                <a:cs typeface="Courier New"/>
              </a:rPr>
              <a:t>cleanup code was not always called ....</a:t>
            </a:r>
          </a:p>
          <a:p>
            <a:pPr marL="800100" lvl="1" indent="-342900" algn="l">
              <a:buFont typeface="Arial"/>
              <a:buChar char="•"/>
            </a:pPr>
            <a:r>
              <a:rPr lang="en-US">
                <a:latin typeface="+mn-lt"/>
                <a:cs typeface="Courier New"/>
              </a:rPr>
              <a:t>could get stuck in mode w/o being able to repair</a:t>
            </a:r>
          </a:p>
          <a:p>
            <a:pPr marL="800100" lvl="1"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(unlikely) failure in </a:t>
            </a:r>
            <a:r>
              <a:rPr lang="en-US">
                <a:latin typeface="Courier New"/>
                <a:cs typeface="Courier New"/>
              </a:rPr>
              <a:t>record=on</a:t>
            </a:r>
            <a:r>
              <a:rPr lang="en-US">
                <a:latin typeface="+mn-lt"/>
                <a:cs typeface="Courier New"/>
              </a:rPr>
              <a:t> on Mark5B could trigger ...</a:t>
            </a:r>
          </a:p>
          <a:p>
            <a:pPr marL="800100" lvl="1" indent="-342900" algn="l">
              <a:buFont typeface="Arial"/>
              <a:buChar char="•"/>
            </a:pPr>
            <a:r>
              <a:rPr lang="en-US">
                <a:latin typeface="+mn-lt"/>
                <a:cs typeface="Courier New"/>
              </a:rPr>
              <a:t>could get stuck in mode w/o being able to repair</a:t>
            </a:r>
          </a:p>
          <a:p>
            <a:pPr marL="1257300" lvl="2" indent="-342900" algn="l">
              <a:buFont typeface="Arial"/>
              <a:buChar char="•"/>
            </a:pPr>
            <a:endParaRPr lang="en-US"/>
          </a:p>
        </p:txBody>
      </p:sp>
    </p:spTree>
    <p:extLst>
      <p:ext uri="{BB962C8B-B14F-4D97-AF65-F5344CB8AC3E}">
        <p14:creationId xmlns:p14="http://schemas.microsoft.com/office/powerpoint/2010/main" val="265327911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610958"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2.8.1 and the past</a:t>
            </a:r>
          </a:p>
        </p:txBody>
      </p:sp>
      <p:sp>
        <p:nvSpPr>
          <p:cNvPr id="3" name="TextBox 2"/>
          <p:cNvSpPr txBox="1"/>
          <p:nvPr/>
        </p:nvSpPr>
        <p:spPr>
          <a:xfrm>
            <a:off x="251520" y="1492343"/>
            <a:ext cx="9001000" cy="1569660"/>
          </a:xfrm>
          <a:prstGeom prst="rect">
            <a:avLst/>
          </a:prstGeom>
          <a:noFill/>
        </p:spPr>
        <p:txBody>
          <a:bodyPr wrap="square" rtlCol="0">
            <a:spAutoFit/>
          </a:bodyPr>
          <a:lstStyle/>
          <a:p>
            <a:pPr algn="l"/>
            <a:r>
              <a:rPr lang="en-US"/>
              <a:t>Everyone upgraded?</a:t>
            </a:r>
          </a:p>
          <a:p>
            <a:pPr marL="800100" lvl="1" indent="-342900" algn="l">
              <a:buFont typeface="Arial"/>
              <a:buChar char="•"/>
            </a:pPr>
            <a:r>
              <a:rPr lang="en-US"/>
              <a:t>provide only 64-bit WHEEZY binary package?</a:t>
            </a:r>
          </a:p>
          <a:p>
            <a:pPr marL="1257300" lvl="2" indent="-342900" algn="l">
              <a:buFont typeface="Arial"/>
              <a:buChar char="•"/>
            </a:pPr>
            <a:r>
              <a:rPr lang="en-US"/>
              <a:t>with- (for Mark5*), and</a:t>
            </a:r>
          </a:p>
          <a:p>
            <a:pPr marL="1257300" lvl="2" indent="-342900" algn="l">
              <a:buFont typeface="Arial"/>
              <a:buChar char="•"/>
            </a:pPr>
            <a:r>
              <a:rPr lang="en-US"/>
              <a:t>without SDK9.4 (FlexBuff)</a:t>
            </a:r>
          </a:p>
        </p:txBody>
      </p:sp>
    </p:spTree>
    <p:extLst>
      <p:ext uri="{BB962C8B-B14F-4D97-AF65-F5344CB8AC3E}">
        <p14:creationId xmlns:p14="http://schemas.microsoft.com/office/powerpoint/2010/main" val="422642154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6285252"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m5copy from 1.48→1.53</a:t>
            </a:r>
          </a:p>
        </p:txBody>
      </p:sp>
      <p:sp>
        <p:nvSpPr>
          <p:cNvPr id="3" name="TextBox 2"/>
          <p:cNvSpPr txBox="1"/>
          <p:nvPr/>
        </p:nvSpPr>
        <p:spPr>
          <a:xfrm>
            <a:off x="251520" y="1486542"/>
            <a:ext cx="9001000" cy="5262979"/>
          </a:xfrm>
          <a:prstGeom prst="rect">
            <a:avLst/>
          </a:prstGeom>
          <a:noFill/>
        </p:spPr>
        <p:txBody>
          <a:bodyPr wrap="square" rtlCol="0">
            <a:spAutoFit/>
          </a:bodyPr>
          <a:lstStyle/>
          <a:p>
            <a:pPr algn="l"/>
            <a:r>
              <a:rPr lang="en-US"/>
              <a:t>Fixes</a:t>
            </a:r>
          </a:p>
          <a:p>
            <a:pPr marL="342900" indent="-342900" algn="l">
              <a:buFont typeface="Arial"/>
              <a:buChar char="•"/>
            </a:pPr>
            <a:r>
              <a:rPr lang="en-US">
                <a:latin typeface="+mn-lt"/>
                <a:cs typeface="Courier New"/>
              </a:rPr>
              <a:t>handle changes in </a:t>
            </a:r>
            <a:r>
              <a:rPr lang="en-US">
                <a:latin typeface="Courier New"/>
                <a:cs typeface="Courier New"/>
              </a:rPr>
              <a:t>record?</a:t>
            </a:r>
            <a:r>
              <a:rPr lang="en-US">
                <a:latin typeface="+mn-lt"/>
                <a:cs typeface="Courier New"/>
              </a:rPr>
              <a:t> reply</a:t>
            </a:r>
          </a:p>
          <a:p>
            <a:pPr marL="342900" indent="-342900" algn="l">
              <a:buFont typeface="Arial"/>
              <a:buChar char="•"/>
            </a:pPr>
            <a:endParaRPr lang="en-US">
              <a:latin typeface="+mn-lt"/>
              <a:cs typeface="Courier New"/>
            </a:endParaRPr>
          </a:p>
          <a:p>
            <a:pPr marL="342900" indent="-342900" algn="l">
              <a:buFont typeface="Arial"/>
              <a:buChar char="•"/>
            </a:pPr>
            <a:r>
              <a:rPr lang="en-US">
                <a:latin typeface="Courier New"/>
                <a:cs typeface="Courier New"/>
              </a:rPr>
              <a:t>file2net?</a:t>
            </a:r>
            <a:r>
              <a:rPr lang="en-US">
                <a:latin typeface="+mn-lt"/>
                <a:cs typeface="Courier New"/>
              </a:rPr>
              <a:t> can return mixed state of running+not connected</a:t>
            </a:r>
          </a:p>
          <a:p>
            <a:pPr marL="800100" lvl="1" indent="-342900" algn="l">
              <a:buFont typeface="Arial"/>
              <a:buChar char="•"/>
            </a:pPr>
            <a:r>
              <a:rPr lang="en-US">
                <a:latin typeface="+mn-lt"/>
                <a:cs typeface="Courier New"/>
              </a:rPr>
              <a:t>causes </a:t>
            </a:r>
            <a:r>
              <a:rPr lang="en-US">
                <a:latin typeface="Courier New"/>
                <a:cs typeface="Courier New"/>
              </a:rPr>
              <a:t>m5copy</a:t>
            </a:r>
            <a:r>
              <a:rPr lang="en-US">
                <a:latin typeface="+mn-lt"/>
                <a:cs typeface="Courier New"/>
              </a:rPr>
              <a:t> to terminate w/ error</a:t>
            </a:r>
          </a:p>
          <a:p>
            <a:pPr marL="800100" lvl="1"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wildcarded files are now transferred in alphabetical order</a:t>
            </a:r>
          </a:p>
          <a:p>
            <a:pPr marL="342900"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sped up scanning wildcarded </a:t>
            </a:r>
            <a:r>
              <a:rPr lang="en-US">
                <a:latin typeface="Courier New"/>
                <a:cs typeface="Courier New"/>
              </a:rPr>
              <a:t>vbs</a:t>
            </a:r>
            <a:r>
              <a:rPr lang="en-US">
                <a:latin typeface="+mn-lt"/>
                <a:cs typeface="Courier New"/>
              </a:rPr>
              <a:t> recordings</a:t>
            </a:r>
          </a:p>
          <a:p>
            <a:pPr marL="342900"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attempt to detect copying scan to bank label or VSN</a:t>
            </a:r>
          </a:p>
          <a:p>
            <a:pPr marL="800100" lvl="1" indent="-342900" algn="l">
              <a:buFont typeface="Arial"/>
              <a:buChar char="•"/>
            </a:pPr>
            <a:r>
              <a:rPr lang="en-US">
                <a:latin typeface="+mn-lt"/>
                <a:cs typeface="Courier New"/>
              </a:rPr>
              <a:t>missing 2</a:t>
            </a:r>
            <a:r>
              <a:rPr lang="en-US" baseline="30000">
                <a:latin typeface="+mn-lt"/>
                <a:cs typeface="Courier New"/>
              </a:rPr>
              <a:t>nd</a:t>
            </a:r>
            <a:r>
              <a:rPr lang="en-US">
                <a:latin typeface="+mn-lt"/>
                <a:cs typeface="Courier New"/>
              </a:rPr>
              <a:t> slash in </a:t>
            </a:r>
            <a:r>
              <a:rPr lang="en-US" sz="2000">
                <a:latin typeface="Courier New"/>
                <a:cs typeface="Courier New"/>
              </a:rPr>
              <a:t>mk5://.../A</a:t>
            </a:r>
            <a:r>
              <a:rPr lang="en-US">
                <a:latin typeface="+mn-lt"/>
                <a:cs typeface="Courier New"/>
              </a:rPr>
              <a:t> or </a:t>
            </a:r>
            <a:r>
              <a:rPr lang="en-US" sz="2000">
                <a:latin typeface="Courier New"/>
                <a:cs typeface="Courier New"/>
              </a:rPr>
              <a:t>mk5://.../MPI-001</a:t>
            </a:r>
            <a:endParaRPr lang="en-US" sz="2000">
              <a:latin typeface="+mn-lt"/>
              <a:cs typeface="Courier New"/>
            </a:endParaRPr>
          </a:p>
          <a:p>
            <a:pPr marL="800100" lvl="1" indent="-342900" algn="l">
              <a:buFont typeface="Arial"/>
              <a:buChar char="•"/>
            </a:pPr>
            <a:r>
              <a:rPr lang="en-US" sz="2000">
                <a:latin typeface="+mn-lt"/>
                <a:cs typeface="Courier New"/>
              </a:rPr>
              <a:t>should read </a:t>
            </a:r>
            <a:r>
              <a:rPr lang="en-US" sz="2000">
                <a:latin typeface="Courier New"/>
                <a:cs typeface="Courier New"/>
              </a:rPr>
              <a:t>mk5://.../A/ </a:t>
            </a:r>
            <a:r>
              <a:rPr lang="en-US">
                <a:cs typeface="Courier New"/>
              </a:rPr>
              <a:t>or </a:t>
            </a:r>
            <a:r>
              <a:rPr lang="en-US" sz="2000">
                <a:latin typeface="Courier New"/>
                <a:cs typeface="Courier New"/>
              </a:rPr>
              <a:t>mk5://.../MPI-001/</a:t>
            </a:r>
          </a:p>
          <a:p>
            <a:pPr marL="1257300" lvl="2" indent="-342900" algn="l">
              <a:buFont typeface="Arial"/>
              <a:buChar char="•"/>
            </a:pPr>
            <a:endParaRPr lang="en-US"/>
          </a:p>
        </p:txBody>
      </p:sp>
    </p:spTree>
    <p:extLst>
      <p:ext uri="{BB962C8B-B14F-4D97-AF65-F5344CB8AC3E}">
        <p14:creationId xmlns:p14="http://schemas.microsoft.com/office/powerpoint/2010/main" val="6214340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1720966"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vbs_fs</a:t>
            </a:r>
          </a:p>
        </p:txBody>
      </p:sp>
      <p:sp>
        <p:nvSpPr>
          <p:cNvPr id="3" name="TextBox 2"/>
          <p:cNvSpPr txBox="1"/>
          <p:nvPr/>
        </p:nvSpPr>
        <p:spPr>
          <a:xfrm>
            <a:off x="251520" y="1486542"/>
            <a:ext cx="9001000" cy="3046988"/>
          </a:xfrm>
          <a:prstGeom prst="rect">
            <a:avLst/>
          </a:prstGeom>
          <a:noFill/>
        </p:spPr>
        <p:txBody>
          <a:bodyPr wrap="square" rtlCol="0">
            <a:spAutoFit/>
          </a:bodyPr>
          <a:lstStyle/>
          <a:p>
            <a:pPr algn="l"/>
            <a:r>
              <a:rPr lang="en-US"/>
              <a:t>Fixes</a:t>
            </a:r>
          </a:p>
          <a:p>
            <a:pPr marL="342900" indent="-342900" algn="l">
              <a:buFont typeface="Arial"/>
              <a:buChar char="•"/>
            </a:pPr>
            <a:r>
              <a:rPr lang="en-US">
                <a:latin typeface="+mn-lt"/>
                <a:cs typeface="Courier New"/>
              </a:rPr>
              <a:t>file descriptor leak indexing Mark6 recordings</a:t>
            </a:r>
          </a:p>
          <a:p>
            <a:pPr marL="342900"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detect random or sequential access pattern</a:t>
            </a:r>
          </a:p>
          <a:p>
            <a:pPr marL="800100" lvl="1" indent="-342900" algn="l">
              <a:buFont typeface="Arial"/>
              <a:buChar char="•"/>
            </a:pPr>
            <a:r>
              <a:rPr lang="en-US">
                <a:latin typeface="+mn-lt"/>
                <a:cs typeface="Courier New"/>
              </a:rPr>
              <a:t>only read whole chunk if sequential access detected</a:t>
            </a:r>
          </a:p>
          <a:p>
            <a:pPr marL="800100" lvl="1"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add </a:t>
            </a:r>
            <a:r>
              <a:rPr lang="en-US">
                <a:latin typeface="Courier New"/>
                <a:cs typeface="Courier New"/>
              </a:rPr>
              <a:t>–I &lt;pattern&gt;</a:t>
            </a:r>
            <a:r>
              <a:rPr lang="en-US">
                <a:latin typeface="+mn-lt"/>
                <a:cs typeface="Courier New"/>
              </a:rPr>
              <a:t> command line option</a:t>
            </a:r>
          </a:p>
          <a:p>
            <a:pPr marL="800100" lvl="1" indent="-342900" algn="l">
              <a:buFont typeface="Arial"/>
              <a:buChar char="•"/>
            </a:pPr>
            <a:r>
              <a:rPr lang="en-US">
                <a:latin typeface="+mn-lt"/>
                <a:cs typeface="Courier New"/>
              </a:rPr>
              <a:t>index only recordings matching </a:t>
            </a:r>
            <a:r>
              <a:rPr lang="en-US">
                <a:latin typeface="Courier New"/>
                <a:cs typeface="Courier New"/>
              </a:rPr>
              <a:t>&lt;pattern&gt;</a:t>
            </a:r>
          </a:p>
        </p:txBody>
      </p:sp>
    </p:spTree>
    <p:extLst>
      <p:ext uri="{BB962C8B-B14F-4D97-AF65-F5344CB8AC3E}">
        <p14:creationId xmlns:p14="http://schemas.microsoft.com/office/powerpoint/2010/main" val="21712711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8284050"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All tools: jive5ab, m5copy, vbs_</a:t>
            </a:r>
            <a:r>
              <a:rPr lang="en-US" sz="4000">
                <a:solidFill>
                  <a:srgbClr val="FF8000"/>
                </a:solidFill>
                <a:latin typeface="Abadi MT Condensed Light"/>
                <a:cs typeface="Abadi MT Condensed Light"/>
              </a:rPr>
              <a:t>*</a:t>
            </a:r>
            <a:endParaRPr lang="en-US" sz="4000">
              <a:solidFill>
                <a:srgbClr val="FF8000"/>
              </a:solidFill>
              <a:latin typeface="American Typewriter"/>
              <a:cs typeface="American Typewriter"/>
            </a:endParaRPr>
          </a:p>
        </p:txBody>
      </p:sp>
      <p:sp>
        <p:nvSpPr>
          <p:cNvPr id="3" name="TextBox 2"/>
          <p:cNvSpPr txBox="1"/>
          <p:nvPr/>
        </p:nvSpPr>
        <p:spPr>
          <a:xfrm>
            <a:off x="251520" y="1486542"/>
            <a:ext cx="9001000" cy="830997"/>
          </a:xfrm>
          <a:prstGeom prst="rect">
            <a:avLst/>
          </a:prstGeom>
          <a:noFill/>
        </p:spPr>
        <p:txBody>
          <a:bodyPr wrap="square" rtlCol="0">
            <a:spAutoFit/>
          </a:bodyPr>
          <a:lstStyle/>
          <a:p>
            <a:pPr algn="l"/>
            <a:r>
              <a:rPr lang="en-US"/>
              <a:t>Fix in all utilities:</a:t>
            </a:r>
          </a:p>
          <a:p>
            <a:pPr marL="342900" indent="-342900" algn="l">
              <a:buFont typeface="Arial"/>
              <a:buChar char="•"/>
            </a:pPr>
            <a:r>
              <a:rPr lang="en-US">
                <a:latin typeface="+mn-lt"/>
                <a:cs typeface="Courier New"/>
              </a:rPr>
              <a:t>now able to deal with scan names with “</a:t>
            </a:r>
            <a:r>
              <a:rPr lang="en-US">
                <a:latin typeface="Courier New"/>
                <a:cs typeface="Courier New"/>
              </a:rPr>
              <a:t>.</a:t>
            </a:r>
            <a:r>
              <a:rPr lang="en-US">
                <a:latin typeface="+mn-lt"/>
                <a:cs typeface="Courier New"/>
              </a:rPr>
              <a:t>” or “</a:t>
            </a:r>
            <a:r>
              <a:rPr lang="en-US">
                <a:latin typeface="Courier New"/>
                <a:cs typeface="Courier New"/>
              </a:rPr>
              <a:t>+</a:t>
            </a:r>
            <a:r>
              <a:rPr lang="en-US">
                <a:latin typeface="+mn-lt"/>
                <a:cs typeface="Courier New"/>
              </a:rPr>
              <a:t>” in the name</a:t>
            </a:r>
          </a:p>
        </p:txBody>
      </p:sp>
    </p:spTree>
    <p:extLst>
      <p:ext uri="{BB962C8B-B14F-4D97-AF65-F5344CB8AC3E}">
        <p14:creationId xmlns:p14="http://schemas.microsoft.com/office/powerpoint/2010/main" val="289742841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1108146" cy="1015663"/>
          </a:xfrm>
          <a:prstGeom prst="rect">
            <a:avLst/>
          </a:prstGeom>
          <a:noFill/>
        </p:spPr>
        <p:txBody>
          <a:bodyPr wrap="none" rtlCol="0">
            <a:spAutoFit/>
          </a:bodyPr>
          <a:lstStyle/>
          <a:p>
            <a:pPr algn="l"/>
            <a:r>
              <a:rPr lang="en-US" sz="6000">
                <a:latin typeface="Monaco"/>
                <a:cs typeface="Monaco"/>
              </a:rPr>
              <a:t>#!</a:t>
            </a:r>
          </a:p>
        </p:txBody>
      </p:sp>
    </p:spTree>
    <p:extLst>
      <p:ext uri="{BB962C8B-B14F-4D97-AF65-F5344CB8AC3E}">
        <p14:creationId xmlns:p14="http://schemas.microsoft.com/office/powerpoint/2010/main" val="353135409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8495986" cy="1938992"/>
          </a:xfrm>
          <a:prstGeom prst="rect">
            <a:avLst/>
          </a:prstGeom>
          <a:noFill/>
        </p:spPr>
        <p:txBody>
          <a:bodyPr wrap="none" rtlCol="0">
            <a:spAutoFit/>
          </a:bodyPr>
          <a:lstStyle/>
          <a:p>
            <a:pPr algn="l"/>
            <a:r>
              <a:rPr lang="en-US" sz="6000">
                <a:latin typeface="Monaco"/>
                <a:cs typeface="Monaco"/>
              </a:rPr>
              <a:t>#!/bin/sh</a:t>
            </a:r>
          </a:p>
          <a:p>
            <a:pPr algn="l"/>
            <a:r>
              <a:rPr lang="en-US" sz="6000">
                <a:latin typeface="Monaco"/>
                <a:cs typeface="Monaco"/>
              </a:rPr>
              <a:t>ls *.txt | sed ...</a:t>
            </a:r>
          </a:p>
        </p:txBody>
      </p:sp>
    </p:spTree>
    <p:extLst>
      <p:ext uri="{BB962C8B-B14F-4D97-AF65-F5344CB8AC3E}">
        <p14:creationId xmlns:p14="http://schemas.microsoft.com/office/powerpoint/2010/main" val="56523097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8957726" cy="2862322"/>
          </a:xfrm>
          <a:prstGeom prst="rect">
            <a:avLst/>
          </a:prstGeom>
          <a:noFill/>
        </p:spPr>
        <p:txBody>
          <a:bodyPr wrap="none" rtlCol="0">
            <a:spAutoFit/>
          </a:bodyPr>
          <a:lstStyle/>
          <a:p>
            <a:pPr algn="l"/>
            <a:r>
              <a:rPr lang="en-US" sz="6000">
                <a:latin typeface="Monaco"/>
                <a:cs typeface="Monaco"/>
              </a:rPr>
              <a:t>#!/usr/bin/python</a:t>
            </a:r>
          </a:p>
          <a:p>
            <a:pPr algn="l"/>
            <a:r>
              <a:rPr lang="en-US" sz="6000">
                <a:latin typeface="Monaco"/>
                <a:cs typeface="Monaco"/>
              </a:rPr>
              <a:t>import re</a:t>
            </a:r>
          </a:p>
          <a:p>
            <a:pPr algn="l"/>
            <a:r>
              <a:rPr lang="en-US" sz="6000">
                <a:latin typeface="Monaco"/>
                <a:cs typeface="Monaco"/>
              </a:rPr>
              <a:t>rxVSN = re.compile(</a:t>
            </a:r>
          </a:p>
        </p:txBody>
      </p:sp>
    </p:spTree>
    <p:extLst>
      <p:ext uri="{BB962C8B-B14F-4D97-AF65-F5344CB8AC3E}">
        <p14:creationId xmlns:p14="http://schemas.microsoft.com/office/powerpoint/2010/main" val="104083635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8495986" cy="3785652"/>
          </a:xfrm>
          <a:prstGeom prst="rect">
            <a:avLst/>
          </a:prstGeom>
          <a:noFill/>
        </p:spPr>
        <p:txBody>
          <a:bodyPr wrap="none" rtlCol="0">
            <a:spAutoFit/>
          </a:bodyPr>
          <a:lstStyle/>
          <a:p>
            <a:pPr algn="l"/>
            <a:r>
              <a:rPr lang="en-US" sz="6000">
                <a:latin typeface="Monaco"/>
                <a:cs typeface="Monaco"/>
              </a:rPr>
              <a:t>#!.../m5copy &lt;...&gt;</a:t>
            </a:r>
          </a:p>
          <a:p>
            <a:pPr algn="l"/>
            <a:r>
              <a:rPr lang="en-US" sz="6000">
                <a:latin typeface="Monaco"/>
                <a:cs typeface="Monaco"/>
              </a:rPr>
              <a:t>gg035a_ys_no0001</a:t>
            </a:r>
          </a:p>
          <a:p>
            <a:pPr algn="l"/>
            <a:r>
              <a:rPr lang="en-US" sz="6000">
                <a:latin typeface="Monaco"/>
                <a:cs typeface="Monaco"/>
              </a:rPr>
              <a:t>n16c1_ib_no0120</a:t>
            </a:r>
          </a:p>
          <a:p>
            <a:pPr algn="l"/>
            <a:r>
              <a:rPr lang="en-US" sz="6000">
                <a:latin typeface="Monaco"/>
                <a:cs typeface="Monaco"/>
              </a:rPr>
              <a:t>...</a:t>
            </a:r>
          </a:p>
        </p:txBody>
      </p:sp>
    </p:spTree>
    <p:extLst>
      <p:ext uri="{BB962C8B-B14F-4D97-AF65-F5344CB8AC3E}">
        <p14:creationId xmlns:p14="http://schemas.microsoft.com/office/powerpoint/2010/main" val="6829332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8714613"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New developments in jive5ab 2.8.1</a:t>
            </a:r>
          </a:p>
        </p:txBody>
      </p:sp>
    </p:spTree>
    <p:extLst>
      <p:ext uri="{BB962C8B-B14F-4D97-AF65-F5344CB8AC3E}">
        <p14:creationId xmlns:p14="http://schemas.microsoft.com/office/powerpoint/2010/main" val="190255510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8495986" cy="3785652"/>
          </a:xfrm>
          <a:prstGeom prst="rect">
            <a:avLst/>
          </a:prstGeom>
          <a:noFill/>
        </p:spPr>
        <p:txBody>
          <a:bodyPr wrap="none" rtlCol="0">
            <a:spAutoFit/>
          </a:bodyPr>
          <a:lstStyle/>
          <a:p>
            <a:pPr algn="l"/>
            <a:r>
              <a:rPr lang="en-US" sz="6000">
                <a:solidFill>
                  <a:schemeClr val="bg2">
                    <a:lumMod val="75000"/>
                  </a:schemeClr>
                </a:solidFill>
                <a:latin typeface="Monaco"/>
                <a:cs typeface="Monaco"/>
              </a:rPr>
              <a:t>#!...</a:t>
            </a:r>
            <a:r>
              <a:rPr lang="en-US" sz="6000">
                <a:latin typeface="Monaco"/>
                <a:cs typeface="Monaco"/>
              </a:rPr>
              <a:t>/m5copy &lt;...&gt;</a:t>
            </a:r>
          </a:p>
          <a:p>
            <a:pPr algn="l"/>
            <a:r>
              <a:rPr lang="en-US" sz="6000">
                <a:solidFill>
                  <a:srgbClr val="606060"/>
                </a:solidFill>
                <a:latin typeface="Monaco"/>
                <a:cs typeface="Monaco"/>
              </a:rPr>
              <a:t>gg035a_ys_no0001</a:t>
            </a:r>
          </a:p>
          <a:p>
            <a:pPr algn="l"/>
            <a:r>
              <a:rPr lang="en-US" sz="6000">
                <a:solidFill>
                  <a:srgbClr val="606060"/>
                </a:solidFill>
                <a:latin typeface="Monaco"/>
                <a:cs typeface="Monaco"/>
              </a:rPr>
              <a:t>n16c1_ib_no0120</a:t>
            </a:r>
          </a:p>
          <a:p>
            <a:pPr algn="l"/>
            <a:r>
              <a:rPr lang="en-US" sz="6000">
                <a:solidFill>
                  <a:srgbClr val="606060"/>
                </a:solidFill>
                <a:latin typeface="Monaco"/>
                <a:cs typeface="Monaco"/>
              </a:rPr>
              <a:t>...</a:t>
            </a:r>
          </a:p>
        </p:txBody>
      </p:sp>
    </p:spTree>
    <p:extLst>
      <p:ext uri="{BB962C8B-B14F-4D97-AF65-F5344CB8AC3E}">
        <p14:creationId xmlns:p14="http://schemas.microsoft.com/office/powerpoint/2010/main" val="376801658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130" y="2132856"/>
            <a:ext cx="8495986" cy="3785652"/>
          </a:xfrm>
          <a:prstGeom prst="rect">
            <a:avLst/>
          </a:prstGeom>
          <a:noFill/>
        </p:spPr>
        <p:txBody>
          <a:bodyPr wrap="none" rtlCol="0">
            <a:spAutoFit/>
          </a:bodyPr>
          <a:lstStyle/>
          <a:p>
            <a:pPr algn="l"/>
            <a:r>
              <a:rPr lang="en-US" sz="6000">
                <a:solidFill>
                  <a:schemeClr val="bg2">
                    <a:lumMod val="75000"/>
                  </a:schemeClr>
                </a:solidFill>
                <a:latin typeface="Monaco"/>
                <a:cs typeface="Monaco"/>
              </a:rPr>
              <a:t>#!...</a:t>
            </a:r>
            <a:r>
              <a:rPr lang="en-US" sz="6000">
                <a:latin typeface="Monaco"/>
                <a:cs typeface="Monaco"/>
              </a:rPr>
              <a:t>/m5copy &lt;...&gt;</a:t>
            </a:r>
          </a:p>
          <a:p>
            <a:pPr algn="l"/>
            <a:r>
              <a:rPr lang="en-US" sz="6000">
                <a:solidFill>
                  <a:srgbClr val="606060"/>
                </a:solidFill>
                <a:latin typeface="Monaco"/>
                <a:cs typeface="Monaco"/>
              </a:rPr>
              <a:t>gg035a_ys_no0001</a:t>
            </a:r>
          </a:p>
          <a:p>
            <a:pPr algn="l"/>
            <a:r>
              <a:rPr lang="en-US" sz="6000">
                <a:solidFill>
                  <a:srgbClr val="606060"/>
                </a:solidFill>
                <a:latin typeface="Monaco"/>
                <a:cs typeface="Monaco"/>
              </a:rPr>
              <a:t>n16c1_ib_no0120</a:t>
            </a:r>
          </a:p>
          <a:p>
            <a:pPr algn="l"/>
            <a:r>
              <a:rPr lang="en-US" sz="6000">
                <a:solidFill>
                  <a:srgbClr val="606060"/>
                </a:solidFill>
                <a:latin typeface="Monaco"/>
                <a:cs typeface="Monaco"/>
              </a:rPr>
              <a:t>...</a:t>
            </a:r>
          </a:p>
        </p:txBody>
      </p:sp>
      <p:sp>
        <p:nvSpPr>
          <p:cNvPr id="3" name="TextBox 2"/>
          <p:cNvSpPr txBox="1"/>
          <p:nvPr/>
        </p:nvSpPr>
        <p:spPr>
          <a:xfrm>
            <a:off x="251520" y="476672"/>
            <a:ext cx="5145534" cy="646331"/>
          </a:xfrm>
          <a:prstGeom prst="rect">
            <a:avLst/>
          </a:prstGeom>
          <a:noFill/>
        </p:spPr>
        <p:txBody>
          <a:bodyPr wrap="none" rtlCol="0">
            <a:spAutoFit/>
          </a:bodyPr>
          <a:lstStyle/>
          <a:p>
            <a:r>
              <a:rPr lang="en-US" sz="3600"/>
              <a:t>‘template’ command line</a:t>
            </a:r>
          </a:p>
        </p:txBody>
      </p:sp>
      <p:cxnSp>
        <p:nvCxnSpPr>
          <p:cNvPr id="5" name="Curved Connector 4"/>
          <p:cNvCxnSpPr>
            <a:stCxn id="3" idx="3"/>
          </p:cNvCxnSpPr>
          <p:nvPr/>
        </p:nvCxnSpPr>
        <p:spPr bwMode="auto">
          <a:xfrm>
            <a:off x="5397054" y="799838"/>
            <a:ext cx="759122" cy="1044837"/>
          </a:xfrm>
          <a:prstGeom prst="curvedConnector2">
            <a:avLst/>
          </a:prstGeom>
          <a:solidFill>
            <a:schemeClr val="bg2"/>
          </a:solidFill>
          <a:ln w="63500" cap="flat" cmpd="sng" algn="ctr">
            <a:solidFill>
              <a:srgbClr val="FF0000"/>
            </a:solidFill>
            <a:prstDash val="solid"/>
            <a:round/>
            <a:headEnd type="none" w="med" len="med"/>
            <a:tailEnd type="arrow" w="lg" len="lg"/>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6" name="Oval 5"/>
          <p:cNvSpPr/>
          <p:nvPr/>
        </p:nvSpPr>
        <p:spPr bwMode="auto">
          <a:xfrm>
            <a:off x="2339752" y="1988840"/>
            <a:ext cx="6588224" cy="1368152"/>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18459045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8803812" cy="523220"/>
          </a:xfrm>
          <a:prstGeom prst="rect">
            <a:avLst/>
          </a:prstGeom>
          <a:noFill/>
        </p:spPr>
        <p:txBody>
          <a:bodyPr wrap="none" rtlCol="0">
            <a:spAutoFit/>
          </a:bodyPr>
          <a:lstStyle/>
          <a:p>
            <a:pPr algn="l"/>
            <a:r>
              <a:rPr lang="en-US" sz="2800">
                <a:solidFill>
                  <a:schemeClr val="bg2">
                    <a:lumMod val="75000"/>
                  </a:schemeClr>
                </a:solidFill>
                <a:latin typeface="Monaco"/>
                <a:cs typeface="Monaco"/>
              </a:rPr>
              <a:t>#!...</a:t>
            </a:r>
            <a:r>
              <a:rPr lang="en-US" sz="2800">
                <a:latin typeface="Monaco"/>
                <a:cs typeface="Monaco"/>
              </a:rPr>
              <a:t>/m5copy –udt –m 4500 {0} file://../</a:t>
            </a:r>
          </a:p>
        </p:txBody>
      </p:sp>
    </p:spTree>
    <p:extLst>
      <p:ext uri="{BB962C8B-B14F-4D97-AF65-F5344CB8AC3E}">
        <p14:creationId xmlns:p14="http://schemas.microsoft.com/office/powerpoint/2010/main" val="152095383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8803812" cy="523220"/>
          </a:xfrm>
          <a:prstGeom prst="rect">
            <a:avLst/>
          </a:prstGeom>
          <a:noFill/>
        </p:spPr>
        <p:txBody>
          <a:bodyPr wrap="none" rtlCol="0">
            <a:spAutoFit/>
          </a:bodyPr>
          <a:lstStyle/>
          <a:p>
            <a:pPr algn="l"/>
            <a:r>
              <a:rPr lang="en-US" sz="2800">
                <a:solidFill>
                  <a:schemeClr val="bg2">
                    <a:lumMod val="75000"/>
                  </a:schemeClr>
                </a:solidFill>
                <a:latin typeface="Monaco"/>
                <a:cs typeface="Monaco"/>
              </a:rPr>
              <a:t>#!...</a:t>
            </a:r>
            <a:r>
              <a:rPr lang="en-US" sz="2800">
                <a:solidFill>
                  <a:srgbClr val="606060"/>
                </a:solidFill>
                <a:latin typeface="Monaco"/>
                <a:cs typeface="Monaco"/>
              </a:rPr>
              <a:t>/m5copy </a:t>
            </a:r>
            <a:r>
              <a:rPr lang="en-US" sz="2800">
                <a:latin typeface="Monaco"/>
                <a:cs typeface="Monaco"/>
              </a:rPr>
              <a:t>–udt –m 4500 </a:t>
            </a:r>
            <a:r>
              <a:rPr lang="en-US" sz="2800">
                <a:solidFill>
                  <a:srgbClr val="606060"/>
                </a:solidFill>
                <a:latin typeface="Monaco"/>
                <a:cs typeface="Monaco"/>
              </a:rPr>
              <a:t>{0} file://../</a:t>
            </a:r>
          </a:p>
        </p:txBody>
      </p:sp>
    </p:spTree>
    <p:extLst>
      <p:ext uri="{BB962C8B-B14F-4D97-AF65-F5344CB8AC3E}">
        <p14:creationId xmlns:p14="http://schemas.microsoft.com/office/powerpoint/2010/main" val="44365211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8803812" cy="523220"/>
          </a:xfrm>
          <a:prstGeom prst="rect">
            <a:avLst/>
          </a:prstGeom>
          <a:noFill/>
        </p:spPr>
        <p:txBody>
          <a:bodyPr wrap="none" rtlCol="0">
            <a:spAutoFit/>
          </a:bodyPr>
          <a:lstStyle/>
          <a:p>
            <a:pPr algn="l"/>
            <a:r>
              <a:rPr lang="en-US" sz="2800">
                <a:solidFill>
                  <a:schemeClr val="bg2">
                    <a:lumMod val="75000"/>
                  </a:schemeClr>
                </a:solidFill>
                <a:latin typeface="Monaco"/>
                <a:cs typeface="Monaco"/>
              </a:rPr>
              <a:t>#!...</a:t>
            </a:r>
            <a:r>
              <a:rPr lang="en-US" sz="2800">
                <a:solidFill>
                  <a:srgbClr val="606060"/>
                </a:solidFill>
                <a:latin typeface="Monaco"/>
                <a:cs typeface="Monaco"/>
              </a:rPr>
              <a:t>/m5copy –udt –m 4500 </a:t>
            </a:r>
            <a:r>
              <a:rPr lang="en-US" sz="2800">
                <a:latin typeface="Monaco"/>
                <a:cs typeface="Monaco"/>
              </a:rPr>
              <a:t>{0} </a:t>
            </a:r>
            <a:r>
              <a:rPr lang="en-US" sz="2800">
                <a:solidFill>
                  <a:srgbClr val="606060"/>
                </a:solidFill>
                <a:latin typeface="Monaco"/>
                <a:cs typeface="Monaco"/>
              </a:rPr>
              <a:t>file://../</a:t>
            </a:r>
          </a:p>
        </p:txBody>
      </p:sp>
      <p:sp>
        <p:nvSpPr>
          <p:cNvPr id="2" name="TextBox 1"/>
          <p:cNvSpPr txBox="1"/>
          <p:nvPr/>
        </p:nvSpPr>
        <p:spPr>
          <a:xfrm>
            <a:off x="395536" y="4149080"/>
            <a:ext cx="6442789" cy="1200328"/>
          </a:xfrm>
          <a:prstGeom prst="rect">
            <a:avLst/>
          </a:prstGeom>
          <a:noFill/>
        </p:spPr>
        <p:txBody>
          <a:bodyPr wrap="none" rtlCol="0">
            <a:spAutoFit/>
          </a:bodyPr>
          <a:lstStyle/>
          <a:p>
            <a:pPr algn="l"/>
            <a:r>
              <a:rPr lang="en-US"/>
              <a:t>Python string formatting:</a:t>
            </a:r>
          </a:p>
          <a:p>
            <a:pPr algn="l"/>
            <a:r>
              <a:rPr lang="en-US"/>
              <a:t>	“replace with field #</a:t>
            </a:r>
            <a:r>
              <a:rPr lang="en-US" i="1">
                <a:latin typeface="Times New Roman"/>
                <a:cs typeface="Times New Roman"/>
              </a:rPr>
              <a:t>n</a:t>
            </a:r>
            <a:r>
              <a:rPr lang="en-US">
                <a:latin typeface="+mn-lt"/>
                <a:cs typeface="Times New Roman"/>
              </a:rPr>
              <a:t>” – see URL below</a:t>
            </a:r>
          </a:p>
          <a:p>
            <a:pPr algn="l"/>
            <a:r>
              <a:rPr lang="en-US" i="1">
                <a:latin typeface="+mn-lt"/>
                <a:cs typeface="Times New Roman"/>
              </a:rPr>
              <a:t>	</a:t>
            </a:r>
            <a:endParaRPr lang="en-US" i="1">
              <a:latin typeface="Times New Roman"/>
              <a:cs typeface="Times New Roman"/>
            </a:endParaRPr>
          </a:p>
        </p:txBody>
      </p:sp>
      <p:sp>
        <p:nvSpPr>
          <p:cNvPr id="4" name="TextBox 3"/>
          <p:cNvSpPr txBox="1"/>
          <p:nvPr/>
        </p:nvSpPr>
        <p:spPr>
          <a:xfrm>
            <a:off x="827584" y="6165304"/>
            <a:ext cx="8190538" cy="369332"/>
          </a:xfrm>
          <a:prstGeom prst="rect">
            <a:avLst/>
          </a:prstGeom>
          <a:noFill/>
        </p:spPr>
        <p:txBody>
          <a:bodyPr wrap="none" rtlCol="0">
            <a:spAutoFit/>
          </a:bodyPr>
          <a:lstStyle/>
          <a:p>
            <a:r>
              <a:rPr lang="en-US" sz="1800">
                <a:solidFill>
                  <a:schemeClr val="bg2">
                    <a:lumMod val="60000"/>
                    <a:lumOff val="40000"/>
                  </a:schemeClr>
                </a:solidFill>
              </a:rPr>
              <a:t>https://docs.python.org/2/library/string.html#format-specification-mini-language</a:t>
            </a:r>
          </a:p>
        </p:txBody>
      </p:sp>
      <p:cxnSp>
        <p:nvCxnSpPr>
          <p:cNvPr id="11" name="Curved Connector 10"/>
          <p:cNvCxnSpPr>
            <a:stCxn id="2" idx="3"/>
          </p:cNvCxnSpPr>
          <p:nvPr/>
        </p:nvCxnSpPr>
        <p:spPr bwMode="auto">
          <a:xfrm flipH="1" flipV="1">
            <a:off x="6300192" y="2852936"/>
            <a:ext cx="538133" cy="1896308"/>
          </a:xfrm>
          <a:prstGeom prst="curvedConnector4">
            <a:avLst>
              <a:gd name="adj1" fmla="val -42480"/>
              <a:gd name="adj2" fmla="val 65825"/>
            </a:avLst>
          </a:prstGeom>
          <a:solidFill>
            <a:schemeClr val="bg2"/>
          </a:solidFill>
          <a:ln w="44450" cap="flat" cmpd="sng" algn="ctr">
            <a:solidFill>
              <a:srgbClr val="FF0000"/>
            </a:solidFill>
            <a:prstDash val="solid"/>
            <a:round/>
            <a:headEnd type="none" w="med" len="med"/>
            <a:tailEnd type="arrow" w="lg" len="lg"/>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Tree>
    <p:extLst>
      <p:ext uri="{BB962C8B-B14F-4D97-AF65-F5344CB8AC3E}">
        <p14:creationId xmlns:p14="http://schemas.microsoft.com/office/powerpoint/2010/main" val="3034598572"/>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8803812" cy="523220"/>
          </a:xfrm>
          <a:prstGeom prst="rect">
            <a:avLst/>
          </a:prstGeom>
          <a:noFill/>
        </p:spPr>
        <p:txBody>
          <a:bodyPr wrap="none" rtlCol="0">
            <a:spAutoFit/>
          </a:bodyPr>
          <a:lstStyle/>
          <a:p>
            <a:pPr algn="l"/>
            <a:r>
              <a:rPr lang="en-US" sz="2800">
                <a:solidFill>
                  <a:schemeClr val="bg2">
                    <a:lumMod val="75000"/>
                  </a:schemeClr>
                </a:solidFill>
                <a:latin typeface="Monaco"/>
                <a:cs typeface="Monaco"/>
              </a:rPr>
              <a:t>#!...</a:t>
            </a:r>
            <a:r>
              <a:rPr lang="en-US" sz="2800">
                <a:solidFill>
                  <a:srgbClr val="606060"/>
                </a:solidFill>
                <a:latin typeface="Monaco"/>
                <a:cs typeface="Monaco"/>
              </a:rPr>
              <a:t>/m5copy –udt –m 4500 </a:t>
            </a:r>
            <a:r>
              <a:rPr lang="en-US" sz="2800">
                <a:latin typeface="Monaco"/>
                <a:cs typeface="Monaco"/>
              </a:rPr>
              <a:t>{0} </a:t>
            </a:r>
            <a:r>
              <a:rPr lang="en-US" sz="2800">
                <a:solidFill>
                  <a:srgbClr val="606060"/>
                </a:solidFill>
                <a:latin typeface="Monaco"/>
                <a:cs typeface="Monaco"/>
              </a:rPr>
              <a:t>file://../</a:t>
            </a:r>
          </a:p>
        </p:txBody>
      </p:sp>
      <p:sp>
        <p:nvSpPr>
          <p:cNvPr id="2" name="TextBox 1"/>
          <p:cNvSpPr txBox="1"/>
          <p:nvPr/>
        </p:nvSpPr>
        <p:spPr>
          <a:xfrm>
            <a:off x="395536" y="4149080"/>
            <a:ext cx="5077682" cy="830997"/>
          </a:xfrm>
          <a:prstGeom prst="rect">
            <a:avLst/>
          </a:prstGeom>
          <a:noFill/>
        </p:spPr>
        <p:txBody>
          <a:bodyPr wrap="none" rtlCol="0">
            <a:spAutoFit/>
          </a:bodyPr>
          <a:lstStyle/>
          <a:p>
            <a:pPr algn="l"/>
            <a:r>
              <a:rPr lang="en-US"/>
              <a:t>Not limited to one field per input line</a:t>
            </a:r>
          </a:p>
          <a:p>
            <a:pPr algn="l"/>
            <a:r>
              <a:rPr lang="en-US"/>
              <a:t>No spaces in fields though </a:t>
            </a:r>
            <a:r>
              <a:rPr lang="en-US">
                <a:sym typeface="Wingdings"/>
              </a:rPr>
              <a:t></a:t>
            </a:r>
            <a:endParaRPr lang="en-US"/>
          </a:p>
        </p:txBody>
      </p:sp>
      <p:sp>
        <p:nvSpPr>
          <p:cNvPr id="4" name="TextBox 3"/>
          <p:cNvSpPr txBox="1"/>
          <p:nvPr/>
        </p:nvSpPr>
        <p:spPr>
          <a:xfrm>
            <a:off x="827584" y="6165304"/>
            <a:ext cx="8190538" cy="369332"/>
          </a:xfrm>
          <a:prstGeom prst="rect">
            <a:avLst/>
          </a:prstGeom>
          <a:noFill/>
        </p:spPr>
        <p:txBody>
          <a:bodyPr wrap="none" rtlCol="0">
            <a:spAutoFit/>
          </a:bodyPr>
          <a:lstStyle/>
          <a:p>
            <a:r>
              <a:rPr lang="en-US" sz="1800">
                <a:solidFill>
                  <a:schemeClr val="bg2">
                    <a:lumMod val="60000"/>
                    <a:lumOff val="40000"/>
                  </a:schemeClr>
                </a:solidFill>
              </a:rPr>
              <a:t>https://docs.python.org/2/library/string.html#format-specification-mini-language</a:t>
            </a:r>
          </a:p>
        </p:txBody>
      </p:sp>
      <p:cxnSp>
        <p:nvCxnSpPr>
          <p:cNvPr id="11" name="Curved Connector 10"/>
          <p:cNvCxnSpPr>
            <a:stCxn id="2" idx="3"/>
          </p:cNvCxnSpPr>
          <p:nvPr/>
        </p:nvCxnSpPr>
        <p:spPr bwMode="auto">
          <a:xfrm flipV="1">
            <a:off x="5473218" y="2852937"/>
            <a:ext cx="826975" cy="1711642"/>
          </a:xfrm>
          <a:prstGeom prst="curvedConnector2">
            <a:avLst/>
          </a:prstGeom>
          <a:solidFill>
            <a:schemeClr val="bg2"/>
          </a:solidFill>
          <a:ln w="44450" cap="flat" cmpd="sng" algn="ctr">
            <a:solidFill>
              <a:srgbClr val="FF0000"/>
            </a:solidFill>
            <a:prstDash val="solid"/>
            <a:round/>
            <a:headEnd type="none" w="med" len="med"/>
            <a:tailEnd type="arrow" w="lg" len="lg"/>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Tree>
    <p:extLst>
      <p:ext uri="{BB962C8B-B14F-4D97-AF65-F5344CB8AC3E}">
        <p14:creationId xmlns:p14="http://schemas.microsoft.com/office/powerpoint/2010/main" val="65913117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9019291" cy="3108544"/>
          </a:xfrm>
          <a:prstGeom prst="rect">
            <a:avLst/>
          </a:prstGeom>
          <a:noFill/>
        </p:spPr>
        <p:txBody>
          <a:bodyPr wrap="none" rtlCol="0">
            <a:spAutoFit/>
          </a:bodyPr>
          <a:lstStyle/>
          <a:p>
            <a:pPr algn="l"/>
            <a:r>
              <a:rPr lang="en-US" sz="2800">
                <a:latin typeface="Monaco"/>
                <a:cs typeface="Monaco"/>
              </a:rPr>
              <a:t>#!.../m5copy –udt –r {0} mk5://../{1} {2}</a:t>
            </a:r>
          </a:p>
          <a:p>
            <a:pPr algn="l"/>
            <a:endParaRPr lang="en-US" sz="2800">
              <a:solidFill>
                <a:schemeClr val="bg2">
                  <a:lumMod val="40000"/>
                  <a:lumOff val="60000"/>
                </a:schemeClr>
              </a:solidFill>
              <a:latin typeface="Monaco"/>
              <a:cs typeface="Monaco"/>
            </a:endParaRPr>
          </a:p>
          <a:p>
            <a:pPr algn="l"/>
            <a:r>
              <a:rPr lang="en-US" sz="2800">
                <a:solidFill>
                  <a:schemeClr val="bg2">
                    <a:lumMod val="40000"/>
                    <a:lumOff val="60000"/>
                  </a:schemeClr>
                </a:solidFill>
                <a:latin typeface="Monaco"/>
                <a:cs typeface="Monaco"/>
              </a:rPr>
              <a:t># send scans 1-10 to Bonn @128</a:t>
            </a:r>
            <a:r>
              <a:rPr lang="en-US" sz="2800">
                <a:solidFill>
                  <a:schemeClr val="bg2">
                    <a:lumMod val="20000"/>
                    <a:lumOff val="80000"/>
                  </a:schemeClr>
                </a:solidFill>
                <a:latin typeface="Monaco"/>
                <a:cs typeface="Monaco"/>
              </a:rPr>
              <a:t>Mbps</a:t>
            </a:r>
          </a:p>
          <a:p>
            <a:pPr algn="l"/>
            <a:r>
              <a:rPr lang="en-US" sz="2800">
                <a:latin typeface="Monaco"/>
                <a:cs typeface="Monaco"/>
              </a:rPr>
              <a:t>128M 1-10 file://io03.bonn.mpg.de/data/</a:t>
            </a:r>
          </a:p>
          <a:p>
            <a:pPr algn="l"/>
            <a:endParaRPr lang="en-US" sz="2800">
              <a:latin typeface="Monaco"/>
              <a:cs typeface="Monaco"/>
            </a:endParaRPr>
          </a:p>
          <a:p>
            <a:pPr algn="l"/>
            <a:r>
              <a:rPr lang="en-US" sz="2800">
                <a:solidFill>
                  <a:schemeClr val="bg2">
                    <a:lumMod val="40000"/>
                    <a:lumOff val="60000"/>
                  </a:schemeClr>
                </a:solidFill>
                <a:latin typeface="Monaco"/>
                <a:cs typeface="Monaco"/>
              </a:rPr>
              <a:t># send n16c1 to JIVE @2Gbps</a:t>
            </a:r>
            <a:endParaRPr lang="en-US" sz="2800">
              <a:solidFill>
                <a:schemeClr val="bg2">
                  <a:lumMod val="20000"/>
                  <a:lumOff val="80000"/>
                </a:schemeClr>
              </a:solidFill>
              <a:latin typeface="Monaco"/>
              <a:cs typeface="Monaco"/>
            </a:endParaRPr>
          </a:p>
          <a:p>
            <a:pPr algn="l"/>
            <a:r>
              <a:rPr lang="en-US" sz="2800">
                <a:latin typeface="Monaco"/>
                <a:cs typeface="Monaco"/>
              </a:rPr>
              <a:t>2G n16c1_hh_* vbs://flexbuf6.jive.nl/</a:t>
            </a:r>
          </a:p>
        </p:txBody>
      </p:sp>
    </p:spTree>
    <p:extLst>
      <p:ext uri="{BB962C8B-B14F-4D97-AF65-F5344CB8AC3E}">
        <p14:creationId xmlns:p14="http://schemas.microsoft.com/office/powerpoint/2010/main" val="316700623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9019291" cy="3108544"/>
          </a:xfrm>
          <a:prstGeom prst="rect">
            <a:avLst/>
          </a:prstGeom>
          <a:noFill/>
        </p:spPr>
        <p:txBody>
          <a:bodyPr wrap="none" rtlCol="0">
            <a:spAutoFit/>
          </a:bodyPr>
          <a:lstStyle/>
          <a:p>
            <a:pPr algn="l"/>
            <a:r>
              <a:rPr lang="en-US" sz="2800">
                <a:solidFill>
                  <a:schemeClr val="bg2">
                    <a:lumMod val="75000"/>
                  </a:schemeClr>
                </a:solidFill>
                <a:latin typeface="Monaco"/>
                <a:cs typeface="Monaco"/>
              </a:rPr>
              <a:t>#!.../m5copy –udt –r </a:t>
            </a:r>
            <a:r>
              <a:rPr lang="en-US" sz="2800">
                <a:latin typeface="Monaco"/>
                <a:cs typeface="Monaco"/>
              </a:rPr>
              <a:t>{0} </a:t>
            </a:r>
            <a:r>
              <a:rPr lang="en-US" sz="2800">
                <a:solidFill>
                  <a:srgbClr val="606060"/>
                </a:solidFill>
                <a:latin typeface="Monaco"/>
                <a:cs typeface="Monaco"/>
              </a:rPr>
              <a:t>mk5://../</a:t>
            </a:r>
            <a:r>
              <a:rPr lang="en-US" sz="2800">
                <a:latin typeface="Monaco"/>
                <a:cs typeface="Monaco"/>
              </a:rPr>
              <a:t>{1} {2}</a:t>
            </a:r>
          </a:p>
          <a:p>
            <a:pPr algn="l"/>
            <a:endParaRPr lang="en-US" sz="2800">
              <a:solidFill>
                <a:schemeClr val="bg2">
                  <a:lumMod val="40000"/>
                  <a:lumOff val="60000"/>
                </a:schemeClr>
              </a:solidFill>
              <a:latin typeface="Monaco"/>
              <a:cs typeface="Monaco"/>
            </a:endParaRPr>
          </a:p>
          <a:p>
            <a:pPr algn="l"/>
            <a:r>
              <a:rPr lang="en-US" sz="2800">
                <a:solidFill>
                  <a:schemeClr val="bg2">
                    <a:lumMod val="40000"/>
                    <a:lumOff val="60000"/>
                  </a:schemeClr>
                </a:solidFill>
                <a:latin typeface="Monaco"/>
                <a:cs typeface="Monaco"/>
              </a:rPr>
              <a:t># send scans 1-10 to Bonn @128</a:t>
            </a:r>
            <a:r>
              <a:rPr lang="en-US" sz="2800">
                <a:solidFill>
                  <a:schemeClr val="bg2">
                    <a:lumMod val="20000"/>
                    <a:lumOff val="80000"/>
                  </a:schemeClr>
                </a:solidFill>
                <a:latin typeface="Monaco"/>
                <a:cs typeface="Monaco"/>
              </a:rPr>
              <a:t>Mbps</a:t>
            </a:r>
          </a:p>
          <a:p>
            <a:pPr algn="l"/>
            <a:r>
              <a:rPr lang="en-US" sz="2800">
                <a:latin typeface="Monaco"/>
                <a:cs typeface="Monaco"/>
              </a:rPr>
              <a:t>128M 1-10 file://io03.bonn.mpg.de/data/</a:t>
            </a:r>
          </a:p>
          <a:p>
            <a:pPr algn="l"/>
            <a:endParaRPr lang="en-US" sz="2800">
              <a:latin typeface="Monaco"/>
              <a:cs typeface="Monaco"/>
            </a:endParaRPr>
          </a:p>
          <a:p>
            <a:pPr algn="l"/>
            <a:r>
              <a:rPr lang="en-US" sz="2800">
                <a:solidFill>
                  <a:schemeClr val="bg2">
                    <a:lumMod val="40000"/>
                    <a:lumOff val="60000"/>
                  </a:schemeClr>
                </a:solidFill>
                <a:latin typeface="Monaco"/>
                <a:cs typeface="Monaco"/>
              </a:rPr>
              <a:t># send n16c1 to JIVE @2Gbps</a:t>
            </a:r>
            <a:endParaRPr lang="en-US" sz="2800">
              <a:solidFill>
                <a:schemeClr val="bg2">
                  <a:lumMod val="20000"/>
                  <a:lumOff val="80000"/>
                </a:schemeClr>
              </a:solidFill>
              <a:latin typeface="Monaco"/>
              <a:cs typeface="Monaco"/>
            </a:endParaRPr>
          </a:p>
          <a:p>
            <a:pPr algn="l"/>
            <a:r>
              <a:rPr lang="en-US" sz="2800">
                <a:latin typeface="Monaco"/>
                <a:cs typeface="Monaco"/>
              </a:rPr>
              <a:t>2G n16c1_hh_* vbs://flexbuf6.jive.nl/</a:t>
            </a:r>
          </a:p>
        </p:txBody>
      </p:sp>
    </p:spTree>
    <p:extLst>
      <p:ext uri="{BB962C8B-B14F-4D97-AF65-F5344CB8AC3E}">
        <p14:creationId xmlns:p14="http://schemas.microsoft.com/office/powerpoint/2010/main" val="90327048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4130" y="2132856"/>
            <a:ext cx="9019291" cy="3108544"/>
          </a:xfrm>
          <a:prstGeom prst="rect">
            <a:avLst/>
          </a:prstGeom>
          <a:noFill/>
        </p:spPr>
        <p:txBody>
          <a:bodyPr wrap="none" rtlCol="0">
            <a:spAutoFit/>
          </a:bodyPr>
          <a:lstStyle/>
          <a:p>
            <a:pPr algn="l"/>
            <a:r>
              <a:rPr lang="en-US" sz="2800">
                <a:solidFill>
                  <a:srgbClr val="606060"/>
                </a:solidFill>
                <a:latin typeface="Monaco"/>
                <a:cs typeface="Monaco"/>
              </a:rPr>
              <a:t>#!.../m5copy –udt –r </a:t>
            </a:r>
            <a:r>
              <a:rPr lang="en-US" sz="2800">
                <a:solidFill>
                  <a:srgbClr val="FF0000"/>
                </a:solidFill>
                <a:latin typeface="Monaco"/>
                <a:cs typeface="Monaco"/>
              </a:rPr>
              <a:t>{0}</a:t>
            </a:r>
            <a:r>
              <a:rPr lang="en-US" sz="2800">
                <a:latin typeface="Monaco"/>
                <a:cs typeface="Monaco"/>
              </a:rPr>
              <a:t> </a:t>
            </a:r>
            <a:r>
              <a:rPr lang="en-US" sz="2800">
                <a:solidFill>
                  <a:srgbClr val="606060"/>
                </a:solidFill>
                <a:latin typeface="Monaco"/>
                <a:cs typeface="Monaco"/>
              </a:rPr>
              <a:t>mk5://../</a:t>
            </a:r>
            <a:r>
              <a:rPr lang="en-US" sz="2800">
                <a:solidFill>
                  <a:srgbClr val="FF6600"/>
                </a:solidFill>
                <a:latin typeface="Monaco"/>
                <a:cs typeface="Monaco"/>
              </a:rPr>
              <a:t>{1}</a:t>
            </a:r>
            <a:r>
              <a:rPr lang="en-US" sz="2800">
                <a:latin typeface="Monaco"/>
                <a:cs typeface="Monaco"/>
              </a:rPr>
              <a:t> </a:t>
            </a:r>
            <a:r>
              <a:rPr lang="en-US" sz="2800">
                <a:solidFill>
                  <a:srgbClr val="FFFF00"/>
                </a:solidFill>
                <a:latin typeface="Monaco"/>
                <a:cs typeface="Monaco"/>
              </a:rPr>
              <a:t>{2}</a:t>
            </a:r>
          </a:p>
          <a:p>
            <a:pPr algn="l"/>
            <a:endParaRPr lang="en-US" sz="2800">
              <a:solidFill>
                <a:schemeClr val="bg2">
                  <a:lumMod val="40000"/>
                  <a:lumOff val="60000"/>
                </a:schemeClr>
              </a:solidFill>
              <a:latin typeface="Monaco"/>
              <a:cs typeface="Monaco"/>
            </a:endParaRPr>
          </a:p>
          <a:p>
            <a:pPr algn="l"/>
            <a:r>
              <a:rPr lang="en-US" sz="2800">
                <a:solidFill>
                  <a:schemeClr val="bg2">
                    <a:lumMod val="40000"/>
                    <a:lumOff val="60000"/>
                  </a:schemeClr>
                </a:solidFill>
                <a:latin typeface="Monaco"/>
                <a:cs typeface="Monaco"/>
              </a:rPr>
              <a:t># send scans 1-10 to Bonn @128</a:t>
            </a:r>
            <a:r>
              <a:rPr lang="en-US" sz="2800">
                <a:solidFill>
                  <a:schemeClr val="bg2">
                    <a:lumMod val="20000"/>
                    <a:lumOff val="80000"/>
                  </a:schemeClr>
                </a:solidFill>
                <a:latin typeface="Monaco"/>
                <a:cs typeface="Monaco"/>
              </a:rPr>
              <a:t>Mbps</a:t>
            </a:r>
          </a:p>
          <a:p>
            <a:pPr algn="l"/>
            <a:r>
              <a:rPr lang="en-US" sz="2800">
                <a:solidFill>
                  <a:srgbClr val="FF0000"/>
                </a:solidFill>
                <a:latin typeface="Monaco"/>
                <a:cs typeface="Monaco"/>
              </a:rPr>
              <a:t>128M</a:t>
            </a:r>
            <a:r>
              <a:rPr lang="en-US" sz="2800">
                <a:latin typeface="Monaco"/>
                <a:cs typeface="Monaco"/>
              </a:rPr>
              <a:t> </a:t>
            </a:r>
            <a:r>
              <a:rPr lang="en-US" sz="2800">
                <a:solidFill>
                  <a:srgbClr val="FF6600"/>
                </a:solidFill>
                <a:latin typeface="Monaco"/>
                <a:cs typeface="Monaco"/>
              </a:rPr>
              <a:t>1-10</a:t>
            </a:r>
            <a:r>
              <a:rPr lang="en-US" sz="2800">
                <a:latin typeface="Monaco"/>
                <a:cs typeface="Monaco"/>
              </a:rPr>
              <a:t> </a:t>
            </a:r>
            <a:r>
              <a:rPr lang="en-US" sz="2800">
                <a:solidFill>
                  <a:srgbClr val="FFFF00"/>
                </a:solidFill>
                <a:latin typeface="Monaco"/>
                <a:cs typeface="Monaco"/>
              </a:rPr>
              <a:t>file://io03.bonn.mpg.de/data/</a:t>
            </a:r>
          </a:p>
          <a:p>
            <a:pPr algn="l"/>
            <a:endParaRPr lang="en-US" sz="2800">
              <a:latin typeface="Monaco"/>
              <a:cs typeface="Monaco"/>
            </a:endParaRPr>
          </a:p>
          <a:p>
            <a:pPr algn="l"/>
            <a:r>
              <a:rPr lang="en-US" sz="2800">
                <a:solidFill>
                  <a:schemeClr val="bg2">
                    <a:lumMod val="40000"/>
                    <a:lumOff val="60000"/>
                  </a:schemeClr>
                </a:solidFill>
                <a:latin typeface="Monaco"/>
                <a:cs typeface="Monaco"/>
              </a:rPr>
              <a:t># send n16c1 to JIVE @2Gbps</a:t>
            </a:r>
            <a:endParaRPr lang="en-US" sz="2800">
              <a:solidFill>
                <a:schemeClr val="bg2">
                  <a:lumMod val="20000"/>
                  <a:lumOff val="80000"/>
                </a:schemeClr>
              </a:solidFill>
              <a:latin typeface="Monaco"/>
              <a:cs typeface="Monaco"/>
            </a:endParaRPr>
          </a:p>
          <a:p>
            <a:pPr algn="l"/>
            <a:r>
              <a:rPr lang="en-US" sz="2800">
                <a:solidFill>
                  <a:srgbClr val="FF0000"/>
                </a:solidFill>
                <a:latin typeface="Monaco"/>
                <a:cs typeface="Monaco"/>
              </a:rPr>
              <a:t>2G</a:t>
            </a:r>
            <a:r>
              <a:rPr lang="en-US" sz="2800">
                <a:latin typeface="Monaco"/>
                <a:cs typeface="Monaco"/>
              </a:rPr>
              <a:t> </a:t>
            </a:r>
            <a:r>
              <a:rPr lang="en-US" sz="2800">
                <a:solidFill>
                  <a:srgbClr val="FF6600"/>
                </a:solidFill>
                <a:latin typeface="Monaco"/>
                <a:cs typeface="Monaco"/>
              </a:rPr>
              <a:t>n16c1_hh_*</a:t>
            </a:r>
            <a:r>
              <a:rPr lang="en-US" sz="2800">
                <a:latin typeface="Monaco"/>
                <a:cs typeface="Monaco"/>
              </a:rPr>
              <a:t> </a:t>
            </a:r>
            <a:r>
              <a:rPr lang="en-US" sz="2800">
                <a:solidFill>
                  <a:srgbClr val="FFFF00"/>
                </a:solidFill>
                <a:latin typeface="Monaco"/>
                <a:cs typeface="Monaco"/>
              </a:rPr>
              <a:t>vbs://flexbuf6.jive.nl/</a:t>
            </a:r>
          </a:p>
        </p:txBody>
      </p:sp>
    </p:spTree>
    <p:extLst>
      <p:ext uri="{BB962C8B-B14F-4D97-AF65-F5344CB8AC3E}">
        <p14:creationId xmlns:p14="http://schemas.microsoft.com/office/powerpoint/2010/main" val="254901431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532928"/>
            <a:ext cx="8784976" cy="1200328"/>
          </a:xfrm>
          <a:prstGeom prst="rect">
            <a:avLst/>
          </a:prstGeom>
          <a:noFill/>
        </p:spPr>
        <p:txBody>
          <a:bodyPr wrap="square" rtlCol="0">
            <a:spAutoFit/>
          </a:bodyPr>
          <a:lstStyle/>
          <a:p>
            <a:pPr algn="l"/>
            <a:r>
              <a:rPr lang="en-US"/>
              <a:t>O/S and/or compiler and/or hardware sensitive?</a:t>
            </a:r>
          </a:p>
          <a:p>
            <a:pPr algn="l"/>
            <a:r>
              <a:rPr lang="en-US"/>
              <a:t>sure it was </a:t>
            </a:r>
            <a:r>
              <a:rPr lang="en-US" i="1"/>
              <a:t>memory corruption</a:t>
            </a:r>
            <a:r>
              <a:rPr lang="en-US"/>
              <a:t> related to multithreading issue</a:t>
            </a:r>
          </a:p>
          <a:p>
            <a:endParaRPr lang="en-US"/>
          </a:p>
        </p:txBody>
      </p:sp>
      <p:sp>
        <p:nvSpPr>
          <p:cNvPr id="5" name="TextBox 4"/>
          <p:cNvSpPr txBox="1"/>
          <p:nvPr/>
        </p:nvSpPr>
        <p:spPr>
          <a:xfrm>
            <a:off x="251520" y="2204864"/>
            <a:ext cx="8568952" cy="1938992"/>
          </a:xfrm>
          <a:prstGeom prst="rect">
            <a:avLst/>
          </a:prstGeom>
          <a:noFill/>
        </p:spPr>
        <p:txBody>
          <a:bodyPr wrap="square" rtlCol="0">
            <a:spAutoFit/>
          </a:bodyPr>
          <a:lstStyle/>
          <a:p>
            <a:pPr algn="l"/>
            <a:r>
              <a:rPr lang="en-US"/>
              <a:t>debugging fun:</a:t>
            </a:r>
          </a:p>
          <a:p>
            <a:pPr marL="342900" indent="-342900" algn="l">
              <a:buFont typeface="Arial"/>
              <a:buChar char="•"/>
            </a:pPr>
            <a:r>
              <a:rPr lang="en-US">
                <a:latin typeface="Courier New"/>
                <a:cs typeface="Courier New"/>
              </a:rPr>
              <a:t>disk2file</a:t>
            </a:r>
            <a:r>
              <a:rPr lang="en-US"/>
              <a:t> (on FlexBuff) seemed to be trigger</a:t>
            </a:r>
          </a:p>
          <a:p>
            <a:pPr marL="342900" indent="-342900" algn="l">
              <a:buFont typeface="Arial"/>
              <a:buChar char="•"/>
            </a:pPr>
            <a:r>
              <a:rPr lang="en-US"/>
              <a:t>did not trigger @JIVE</a:t>
            </a:r>
          </a:p>
          <a:p>
            <a:pPr marL="342900" indent="-342900" algn="l">
              <a:buFont typeface="Arial"/>
              <a:buChar char="•"/>
            </a:pPr>
            <a:r>
              <a:rPr lang="en-US"/>
              <a:t>observed different malfunction after several hours of hammering (output to screen stopped but no SIGSEGV)</a:t>
            </a:r>
          </a:p>
        </p:txBody>
      </p:sp>
    </p:spTree>
    <p:extLst>
      <p:ext uri="{BB962C8B-B14F-4D97-AF65-F5344CB8AC3E}">
        <p14:creationId xmlns:p14="http://schemas.microsoft.com/office/powerpoint/2010/main" val="13733434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149080"/>
            <a:ext cx="8784976" cy="461665"/>
          </a:xfrm>
          <a:prstGeom prst="rect">
            <a:avLst/>
          </a:prstGeom>
          <a:noFill/>
        </p:spPr>
        <p:txBody>
          <a:bodyPr wrap="square" rtlCol="0">
            <a:spAutoFit/>
          </a:bodyPr>
          <a:lstStyle/>
          <a:p>
            <a:pPr algn="l"/>
            <a:r>
              <a:rPr lang="en-US"/>
              <a:t>Did not fix the problem at all ...</a:t>
            </a:r>
          </a:p>
        </p:txBody>
      </p:sp>
      <p:sp>
        <p:nvSpPr>
          <p:cNvPr id="5" name="TextBox 4"/>
          <p:cNvSpPr txBox="1"/>
          <p:nvPr/>
        </p:nvSpPr>
        <p:spPr>
          <a:xfrm>
            <a:off x="251520" y="2204864"/>
            <a:ext cx="8568952" cy="1938992"/>
          </a:xfrm>
          <a:prstGeom prst="rect">
            <a:avLst/>
          </a:prstGeom>
          <a:noFill/>
        </p:spPr>
        <p:txBody>
          <a:bodyPr wrap="square" rtlCol="0">
            <a:spAutoFit/>
          </a:bodyPr>
          <a:lstStyle/>
          <a:p>
            <a:pPr algn="l"/>
            <a:r>
              <a:rPr lang="en-US"/>
              <a:t>Now what?</a:t>
            </a:r>
          </a:p>
          <a:p>
            <a:pPr marL="342900" indent="-342900" algn="l">
              <a:buFont typeface="Arial"/>
              <a:buChar char="•"/>
            </a:pPr>
            <a:r>
              <a:rPr lang="en-US"/>
              <a:t>assess MT</a:t>
            </a:r>
            <a:r>
              <a:rPr lang="en-US" baseline="30000">
                <a:solidFill>
                  <a:srgbClr val="B3B3B3"/>
                </a:solidFill>
              </a:rPr>
              <a:t>*</a:t>
            </a:r>
            <a:r>
              <a:rPr lang="en-US"/>
              <a:t> safety of all systemcalls</a:t>
            </a:r>
          </a:p>
          <a:p>
            <a:pPr marL="800100" lvl="1" indent="-342900" algn="l">
              <a:buFont typeface="Arial"/>
              <a:buChar char="•"/>
            </a:pPr>
            <a:r>
              <a:rPr lang="en-US"/>
              <a:t>a number of MT-unsafe versions were used (FIXED)</a:t>
            </a:r>
          </a:p>
          <a:p>
            <a:pPr marL="800100" lvl="1" indent="-342900" algn="l">
              <a:buFont typeface="Arial"/>
              <a:buChar char="•"/>
            </a:pPr>
            <a:r>
              <a:rPr lang="en-US"/>
              <a:t>some MT-safe wrappers needed to be written</a:t>
            </a:r>
          </a:p>
          <a:p>
            <a:pPr marL="800100" lvl="1" indent="-342900" algn="l">
              <a:buFont typeface="Arial"/>
              <a:buChar char="•"/>
            </a:pPr>
            <a:r>
              <a:rPr lang="en-US"/>
              <a:t>this is all invisible to the user/outside</a:t>
            </a:r>
          </a:p>
        </p:txBody>
      </p:sp>
      <p:sp>
        <p:nvSpPr>
          <p:cNvPr id="6" name="TextBox 5"/>
          <p:cNvSpPr txBox="1"/>
          <p:nvPr/>
        </p:nvSpPr>
        <p:spPr>
          <a:xfrm>
            <a:off x="0" y="5517232"/>
            <a:ext cx="9108504" cy="1077218"/>
          </a:xfrm>
          <a:prstGeom prst="rect">
            <a:avLst/>
          </a:prstGeom>
          <a:noFill/>
        </p:spPr>
        <p:txBody>
          <a:bodyPr wrap="square" rtlCol="0">
            <a:spAutoFit/>
          </a:bodyPr>
          <a:lstStyle/>
          <a:p>
            <a:pPr algn="r"/>
            <a:r>
              <a:rPr lang="en-US" sz="1600">
                <a:solidFill>
                  <a:schemeClr val="bg2">
                    <a:lumMod val="60000"/>
                    <a:lumOff val="40000"/>
                  </a:schemeClr>
                </a:solidFill>
              </a:rPr>
              <a:t>(*) MT-safe = Multi-Thread safe = reentrant:</a:t>
            </a:r>
          </a:p>
          <a:p>
            <a:pPr algn="r"/>
            <a:r>
              <a:rPr lang="en-US" sz="1600">
                <a:solidFill>
                  <a:schemeClr val="bg2">
                    <a:lumMod val="60000"/>
                    <a:lumOff val="40000"/>
                  </a:schemeClr>
                </a:solidFill>
              </a:rPr>
              <a:t>cf. POSIX1.c: </a:t>
            </a:r>
            <a:r>
              <a:rPr lang="en-US" sz="1600" i="1">
                <a:solidFill>
                  <a:schemeClr val="bg2">
                    <a:lumMod val="60000"/>
                    <a:lumOff val="40000"/>
                  </a:schemeClr>
                </a:solidFill>
              </a:rPr>
              <a:t>a "function whose effect, when called by two or more threads, is guaranteed to be as if the threads each executed the function one after another in an undefined order, even if the actual execution is interleaved”</a:t>
            </a:r>
          </a:p>
        </p:txBody>
      </p:sp>
    </p:spTree>
    <p:extLst>
      <p:ext uri="{BB962C8B-B14F-4D97-AF65-F5344CB8AC3E}">
        <p14:creationId xmlns:p14="http://schemas.microsoft.com/office/powerpoint/2010/main" val="32895251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149080"/>
            <a:ext cx="8784976" cy="461665"/>
          </a:xfrm>
          <a:prstGeom prst="rect">
            <a:avLst/>
          </a:prstGeom>
          <a:noFill/>
        </p:spPr>
        <p:txBody>
          <a:bodyPr wrap="square" rtlCol="0">
            <a:spAutoFit/>
          </a:bodyPr>
          <a:lstStyle/>
          <a:p>
            <a:pPr algn="l"/>
            <a:r>
              <a:rPr lang="en-US"/>
              <a:t>Did not fix the problem at all ...</a:t>
            </a:r>
          </a:p>
        </p:txBody>
      </p:sp>
      <p:sp>
        <p:nvSpPr>
          <p:cNvPr id="5" name="TextBox 4"/>
          <p:cNvSpPr txBox="1"/>
          <p:nvPr/>
        </p:nvSpPr>
        <p:spPr>
          <a:xfrm>
            <a:off x="251520" y="2204864"/>
            <a:ext cx="8892480" cy="1569660"/>
          </a:xfrm>
          <a:prstGeom prst="rect">
            <a:avLst/>
          </a:prstGeom>
          <a:noFill/>
        </p:spPr>
        <p:txBody>
          <a:bodyPr wrap="square" rtlCol="0">
            <a:spAutoFit/>
          </a:bodyPr>
          <a:lstStyle/>
          <a:p>
            <a:pPr algn="l"/>
            <a:r>
              <a:rPr lang="en-US"/>
              <a:t>Now what?</a:t>
            </a:r>
          </a:p>
          <a:p>
            <a:pPr marL="342900" indent="-342900" algn="l">
              <a:buFont typeface="Arial"/>
              <a:buChar char="•"/>
            </a:pPr>
            <a:r>
              <a:rPr lang="en-US"/>
              <a:t>threads closing file descriptors in consistent manner (FIXED)</a:t>
            </a:r>
          </a:p>
          <a:p>
            <a:pPr marL="342900" indent="-342900" algn="l">
              <a:buFont typeface="Arial"/>
              <a:buChar char="•"/>
            </a:pPr>
            <a:r>
              <a:rPr lang="en-US"/>
              <a:t>serialize access to memory deallocator (FIXED)</a:t>
            </a:r>
          </a:p>
          <a:p>
            <a:pPr marL="342900" indent="-342900" algn="l">
              <a:buFont typeface="Arial"/>
              <a:buChar char="•"/>
            </a:pPr>
            <a:r>
              <a:rPr lang="en-US"/>
              <a:t>again totally invisible for user/outside</a:t>
            </a:r>
          </a:p>
        </p:txBody>
      </p:sp>
    </p:spTree>
    <p:extLst>
      <p:ext uri="{BB962C8B-B14F-4D97-AF65-F5344CB8AC3E}">
        <p14:creationId xmlns:p14="http://schemas.microsoft.com/office/powerpoint/2010/main" val="3749987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149080"/>
            <a:ext cx="8784976" cy="461665"/>
          </a:xfrm>
          <a:prstGeom prst="rect">
            <a:avLst/>
          </a:prstGeom>
          <a:noFill/>
        </p:spPr>
        <p:txBody>
          <a:bodyPr wrap="square" rtlCol="0">
            <a:spAutoFit/>
          </a:bodyPr>
          <a:lstStyle/>
          <a:p>
            <a:pPr algn="l"/>
            <a:r>
              <a:rPr lang="en-US"/>
              <a:t>Led to finding systematic problem:</a:t>
            </a:r>
          </a:p>
        </p:txBody>
      </p:sp>
      <p:sp>
        <p:nvSpPr>
          <p:cNvPr id="5" name="TextBox 4"/>
          <p:cNvSpPr txBox="1"/>
          <p:nvPr/>
        </p:nvSpPr>
        <p:spPr>
          <a:xfrm>
            <a:off x="251520" y="2204864"/>
            <a:ext cx="8892480" cy="830997"/>
          </a:xfrm>
          <a:prstGeom prst="rect">
            <a:avLst/>
          </a:prstGeom>
          <a:noFill/>
        </p:spPr>
        <p:txBody>
          <a:bodyPr wrap="square" rtlCol="0">
            <a:spAutoFit/>
          </a:bodyPr>
          <a:lstStyle/>
          <a:p>
            <a:pPr algn="l"/>
            <a:r>
              <a:rPr lang="en-US"/>
              <a:t>Now what?</a:t>
            </a:r>
          </a:p>
          <a:p>
            <a:pPr marL="342900" indent="-342900" algn="l">
              <a:buFont typeface="Arial"/>
              <a:buChar char="•"/>
            </a:pPr>
            <a:r>
              <a:rPr lang="en-US"/>
              <a:t>actually think about what happens when triggered @station</a:t>
            </a:r>
          </a:p>
        </p:txBody>
      </p:sp>
      <p:sp>
        <p:nvSpPr>
          <p:cNvPr id="6" name="TextBox 5"/>
          <p:cNvSpPr txBox="1"/>
          <p:nvPr/>
        </p:nvSpPr>
        <p:spPr>
          <a:xfrm>
            <a:off x="611560" y="4653136"/>
            <a:ext cx="8784976" cy="461665"/>
          </a:xfrm>
          <a:prstGeom prst="rect">
            <a:avLst/>
          </a:prstGeom>
          <a:noFill/>
        </p:spPr>
        <p:txBody>
          <a:bodyPr wrap="square" rtlCol="0">
            <a:spAutoFit/>
          </a:bodyPr>
          <a:lstStyle/>
          <a:p>
            <a:pPr algn="l"/>
            <a:r>
              <a:rPr lang="en-US"/>
              <a:t>inadvertently using memory after it was freed in </a:t>
            </a:r>
            <a:r>
              <a:rPr lang="en-US">
                <a:latin typeface="Courier New"/>
                <a:cs typeface="Courier New"/>
              </a:rPr>
              <a:t>disk2file</a:t>
            </a:r>
            <a:r>
              <a:rPr lang="en-US"/>
              <a:t> </a:t>
            </a:r>
          </a:p>
        </p:txBody>
      </p:sp>
    </p:spTree>
    <p:extLst>
      <p:ext uri="{BB962C8B-B14F-4D97-AF65-F5344CB8AC3E}">
        <p14:creationId xmlns:p14="http://schemas.microsoft.com/office/powerpoint/2010/main" val="861797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149080"/>
            <a:ext cx="8784976" cy="461665"/>
          </a:xfrm>
          <a:prstGeom prst="rect">
            <a:avLst/>
          </a:prstGeom>
          <a:noFill/>
        </p:spPr>
        <p:txBody>
          <a:bodyPr wrap="square" rtlCol="0">
            <a:spAutoFit/>
          </a:bodyPr>
          <a:lstStyle/>
          <a:p>
            <a:pPr algn="l"/>
            <a:r>
              <a:rPr lang="en-US"/>
              <a:t>Adding insult to injury:</a:t>
            </a:r>
          </a:p>
        </p:txBody>
      </p:sp>
      <p:sp>
        <p:nvSpPr>
          <p:cNvPr id="5" name="TextBox 4"/>
          <p:cNvSpPr txBox="1"/>
          <p:nvPr/>
        </p:nvSpPr>
        <p:spPr>
          <a:xfrm>
            <a:off x="251520" y="2204864"/>
            <a:ext cx="8892480" cy="830997"/>
          </a:xfrm>
          <a:prstGeom prst="rect">
            <a:avLst/>
          </a:prstGeom>
          <a:noFill/>
        </p:spPr>
        <p:txBody>
          <a:bodyPr wrap="square" rtlCol="0">
            <a:spAutoFit/>
          </a:bodyPr>
          <a:lstStyle/>
          <a:p>
            <a:pPr algn="l"/>
            <a:r>
              <a:rPr lang="en-US"/>
              <a:t>Now what?</a:t>
            </a:r>
          </a:p>
          <a:p>
            <a:pPr marL="342900" indent="-342900" algn="l">
              <a:buFont typeface="Arial"/>
              <a:buChar char="•"/>
            </a:pPr>
            <a:r>
              <a:rPr lang="en-US"/>
              <a:t>FIXED!</a:t>
            </a:r>
          </a:p>
        </p:txBody>
      </p:sp>
      <p:sp>
        <p:nvSpPr>
          <p:cNvPr id="6" name="TextBox 5"/>
          <p:cNvSpPr txBox="1"/>
          <p:nvPr/>
        </p:nvSpPr>
        <p:spPr>
          <a:xfrm>
            <a:off x="251520" y="4509120"/>
            <a:ext cx="8784976" cy="461665"/>
          </a:xfrm>
          <a:prstGeom prst="rect">
            <a:avLst/>
          </a:prstGeom>
          <a:noFill/>
        </p:spPr>
        <p:txBody>
          <a:bodyPr wrap="square" rtlCol="0">
            <a:spAutoFit/>
          </a:bodyPr>
          <a:lstStyle/>
          <a:p>
            <a:pPr algn="l"/>
            <a:r>
              <a:rPr lang="en-US"/>
              <a:t>introduced by self in 2.8.0 in attempt to eliminate memory leaks</a:t>
            </a:r>
          </a:p>
        </p:txBody>
      </p:sp>
    </p:spTree>
    <p:extLst>
      <p:ext uri="{BB962C8B-B14F-4D97-AF65-F5344CB8AC3E}">
        <p14:creationId xmlns:p14="http://schemas.microsoft.com/office/powerpoint/2010/main" val="6758260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8597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Many fixes in 2.8.1</a:t>
            </a:r>
          </a:p>
        </p:txBody>
      </p:sp>
      <p:sp>
        <p:nvSpPr>
          <p:cNvPr id="3" name="TextBox 2"/>
          <p:cNvSpPr txBox="1"/>
          <p:nvPr/>
        </p:nvSpPr>
        <p:spPr>
          <a:xfrm>
            <a:off x="251520" y="1484784"/>
            <a:ext cx="8568952" cy="461665"/>
          </a:xfrm>
          <a:prstGeom prst="rect">
            <a:avLst/>
          </a:prstGeom>
          <a:noFill/>
        </p:spPr>
        <p:txBody>
          <a:bodyPr wrap="square" rtlCol="0">
            <a:spAutoFit/>
          </a:bodyPr>
          <a:lstStyle/>
          <a:p>
            <a:pPr algn="l"/>
            <a:r>
              <a:rPr lang="en-US"/>
              <a:t>SIGSEGV reported by one (1) FlexBuff station: showstopper!</a:t>
            </a:r>
          </a:p>
        </p:txBody>
      </p:sp>
      <p:sp>
        <p:nvSpPr>
          <p:cNvPr id="4" name="TextBox 3"/>
          <p:cNvSpPr txBox="1"/>
          <p:nvPr/>
        </p:nvSpPr>
        <p:spPr>
          <a:xfrm>
            <a:off x="251520" y="4149080"/>
            <a:ext cx="8784976" cy="461665"/>
          </a:xfrm>
          <a:prstGeom prst="rect">
            <a:avLst/>
          </a:prstGeom>
          <a:noFill/>
        </p:spPr>
        <p:txBody>
          <a:bodyPr wrap="square" rtlCol="0">
            <a:spAutoFit/>
          </a:bodyPr>
          <a:lstStyle/>
          <a:p>
            <a:pPr algn="l"/>
            <a:r>
              <a:rPr lang="en-US"/>
              <a:t>All fixed; code in </a:t>
            </a:r>
            <a:r>
              <a:rPr lang="en-US" sz="1800">
                <a:solidFill>
                  <a:srgbClr val="B3B3B3"/>
                </a:solidFill>
              </a:rPr>
              <a:t>(even)</a:t>
            </a:r>
            <a:r>
              <a:rPr lang="en-US"/>
              <a:t> better MT-safe shape now</a:t>
            </a:r>
          </a:p>
        </p:txBody>
      </p:sp>
      <p:sp>
        <p:nvSpPr>
          <p:cNvPr id="5" name="TextBox 4"/>
          <p:cNvSpPr txBox="1"/>
          <p:nvPr/>
        </p:nvSpPr>
        <p:spPr>
          <a:xfrm>
            <a:off x="251520" y="2204864"/>
            <a:ext cx="8892480" cy="1200328"/>
          </a:xfrm>
          <a:prstGeom prst="rect">
            <a:avLst/>
          </a:prstGeom>
          <a:noFill/>
        </p:spPr>
        <p:txBody>
          <a:bodyPr wrap="square" rtlCol="0">
            <a:spAutoFit/>
          </a:bodyPr>
          <a:lstStyle/>
          <a:p>
            <a:pPr algn="l"/>
            <a:r>
              <a:rPr lang="en-US"/>
              <a:t>Found same internal approach in</a:t>
            </a:r>
          </a:p>
          <a:p>
            <a:pPr marL="342900" indent="-342900" algn="l">
              <a:buFont typeface="Arial"/>
              <a:buChar char="•"/>
            </a:pPr>
            <a:r>
              <a:rPr lang="en-US">
                <a:latin typeface="Courier New"/>
                <a:cs typeface="Courier New"/>
              </a:rPr>
              <a:t>disk2net</a:t>
            </a:r>
            <a:r>
              <a:rPr lang="en-US"/>
              <a:t> (FlexBuff)</a:t>
            </a:r>
          </a:p>
          <a:p>
            <a:pPr marL="342900" indent="-342900" algn="l">
              <a:buFont typeface="Arial"/>
              <a:buChar char="•"/>
            </a:pPr>
            <a:r>
              <a:rPr lang="en-US">
                <a:latin typeface="Courier New"/>
                <a:cs typeface="Courier New"/>
              </a:rPr>
              <a:t>file2disk</a:t>
            </a:r>
            <a:endParaRPr lang="en-US">
              <a:latin typeface="+mn-lt"/>
              <a:cs typeface="Courier New"/>
            </a:endParaRPr>
          </a:p>
        </p:txBody>
      </p:sp>
    </p:spTree>
    <p:extLst>
      <p:ext uri="{BB962C8B-B14F-4D97-AF65-F5344CB8AC3E}">
        <p14:creationId xmlns:p14="http://schemas.microsoft.com/office/powerpoint/2010/main" val="39018831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60648"/>
            <a:ext cx="4748947" cy="707886"/>
          </a:xfrm>
          <a:prstGeom prst="rect">
            <a:avLst/>
          </a:prstGeom>
          <a:noFill/>
        </p:spPr>
        <p:txBody>
          <a:bodyPr wrap="none" rtlCol="0">
            <a:spAutoFit/>
          </a:bodyPr>
          <a:lstStyle/>
          <a:p>
            <a:pPr algn="l"/>
            <a:r>
              <a:rPr lang="en-US" sz="4000">
                <a:solidFill>
                  <a:srgbClr val="FF8000"/>
                </a:solidFill>
                <a:latin typeface="American Typewriter"/>
                <a:cs typeface="American Typewriter"/>
              </a:rPr>
              <a:t>More fixes in 2.8.1</a:t>
            </a:r>
          </a:p>
        </p:txBody>
      </p:sp>
      <p:sp>
        <p:nvSpPr>
          <p:cNvPr id="3" name="TextBox 2"/>
          <p:cNvSpPr txBox="1"/>
          <p:nvPr/>
        </p:nvSpPr>
        <p:spPr>
          <a:xfrm>
            <a:off x="251520" y="1487053"/>
            <a:ext cx="9001000" cy="3416320"/>
          </a:xfrm>
          <a:prstGeom prst="rect">
            <a:avLst/>
          </a:prstGeom>
          <a:noFill/>
        </p:spPr>
        <p:txBody>
          <a:bodyPr wrap="square" rtlCol="0">
            <a:spAutoFit/>
          </a:bodyPr>
          <a:lstStyle/>
          <a:p>
            <a:pPr algn="l"/>
            <a:r>
              <a:rPr lang="en-US"/>
              <a:t>Outward visible</a:t>
            </a:r>
          </a:p>
          <a:p>
            <a:pPr marL="342900" indent="-342900" algn="l">
              <a:buFont typeface="Arial"/>
              <a:buChar char="•"/>
            </a:pPr>
            <a:r>
              <a:rPr lang="en-US">
                <a:latin typeface="Courier New"/>
                <a:cs typeface="Courier New"/>
              </a:rPr>
              <a:t>record? </a:t>
            </a:r>
            <a:r>
              <a:rPr lang="en-US">
                <a:latin typeface="+mn-lt"/>
                <a:cs typeface="Courier New"/>
              </a:rPr>
              <a:t>reply on FlexBuff made FS unhappy</a:t>
            </a:r>
          </a:p>
          <a:p>
            <a:pPr marL="800100" lvl="1" indent="-342900" algn="l">
              <a:buFont typeface="Arial"/>
              <a:buChar char="•"/>
            </a:pPr>
            <a:r>
              <a:rPr lang="en-US">
                <a:latin typeface="+mn-lt"/>
                <a:cs typeface="Courier New"/>
              </a:rPr>
              <a:t>introduced by self in (failed ...) attempt to consistentify the reply format across platforms (FIXED)</a:t>
            </a:r>
          </a:p>
          <a:p>
            <a:pPr marL="800100" lvl="1" indent="-342900" algn="l">
              <a:buFont typeface="Arial"/>
              <a:buChar char="•"/>
            </a:pPr>
            <a:endParaRPr lang="en-US">
              <a:latin typeface="+mn-lt"/>
              <a:cs typeface="Courier New"/>
            </a:endParaRPr>
          </a:p>
          <a:p>
            <a:pPr marL="342900" indent="-342900" algn="l">
              <a:buFont typeface="Arial"/>
              <a:buChar char="•"/>
            </a:pPr>
            <a:r>
              <a:rPr lang="en-US">
                <a:latin typeface="+mn-lt"/>
                <a:cs typeface="Courier New"/>
              </a:rPr>
              <a:t>suggestion by BeppeM </a:t>
            </a:r>
            <a:r>
              <a:rPr lang="en-US">
                <a:latin typeface="Courier New"/>
                <a:cs typeface="Courier New"/>
              </a:rPr>
              <a:t>record?</a:t>
            </a:r>
            <a:r>
              <a:rPr lang="en-US">
                <a:latin typeface="+mn-lt"/>
                <a:cs typeface="Courier New"/>
              </a:rPr>
              <a:t> (FlexBuff) returns</a:t>
            </a:r>
          </a:p>
          <a:p>
            <a:pPr marL="800100" lvl="1" indent="-342900" algn="l">
              <a:buFont typeface="Arial"/>
              <a:buChar char="•"/>
            </a:pPr>
            <a:r>
              <a:rPr lang="en-US">
                <a:latin typeface="Courier New"/>
                <a:cs typeface="Courier New"/>
              </a:rPr>
              <a:t>record? 0 : [on|off] : ...</a:t>
            </a:r>
          </a:p>
          <a:p>
            <a:pPr marL="800100" lvl="1" indent="-342900" algn="l">
              <a:buFont typeface="Arial"/>
              <a:buChar char="•"/>
            </a:pPr>
            <a:r>
              <a:rPr lang="en-US">
                <a:latin typeface="+mn-lt"/>
                <a:cs typeface="Courier New"/>
              </a:rPr>
              <a:t>was </a:t>
            </a:r>
            <a:r>
              <a:rPr lang="en-US">
                <a:latin typeface="Courier New"/>
                <a:cs typeface="Courier New"/>
              </a:rPr>
              <a:t>active|inactive</a:t>
            </a:r>
            <a:endParaRPr lang="en-US">
              <a:latin typeface="+mn-lt"/>
              <a:cs typeface="Courier New"/>
            </a:endParaRPr>
          </a:p>
          <a:p>
            <a:pPr marL="1257300" lvl="2" indent="-342900" algn="l">
              <a:buFont typeface="Arial"/>
              <a:buChar char="•"/>
            </a:pPr>
            <a:endParaRPr lang="en-US"/>
          </a:p>
        </p:txBody>
      </p:sp>
    </p:spTree>
    <p:extLst>
      <p:ext uri="{BB962C8B-B14F-4D97-AF65-F5344CB8AC3E}">
        <p14:creationId xmlns:p14="http://schemas.microsoft.com/office/powerpoint/2010/main" val="37986559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mpty-haavee">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2"/>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bg2"/>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empty-haavee.pot</Template>
  <TotalTime>8588</TotalTime>
  <Words>1209</Words>
  <Application>Microsoft Macintosh PowerPoint</Application>
  <PresentationFormat>On-screen Show (4:3)</PresentationFormat>
  <Paragraphs>151</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empty-haavee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Harro Verkouter</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Harro Verkouter</dc:creator>
  <cp:keywords/>
  <dc:description/>
  <cp:lastModifiedBy>Harro Verkouter</cp:lastModifiedBy>
  <cp:revision>760</cp:revision>
  <dcterms:created xsi:type="dcterms:W3CDTF">2014-01-16T08:02:07Z</dcterms:created>
  <dcterms:modified xsi:type="dcterms:W3CDTF">2017-05-23T04:36:02Z</dcterms:modified>
  <cp:category/>
</cp:coreProperties>
</file>